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handoutMasterIdLst>
    <p:handoutMasterId r:id="rId12"/>
  </p:handoutMasterIdLst>
  <p:sldIdLst>
    <p:sldId id="256" r:id="rId2"/>
    <p:sldId id="259" r:id="rId3"/>
    <p:sldId id="260" r:id="rId4"/>
    <p:sldId id="265" r:id="rId5"/>
    <p:sldId id="268" r:id="rId6"/>
    <p:sldId id="269" r:id="rId7"/>
    <p:sldId id="270" r:id="rId8"/>
    <p:sldId id="271" r:id="rId9"/>
    <p:sldId id="264" r:id="rId1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berly Lyn" initials="KL" lastIdx="3" clrIdx="0">
    <p:extLst>
      <p:ext uri="{19B8F6BF-5375-455C-9EA6-DF929625EA0E}">
        <p15:presenceInfo xmlns:p15="http://schemas.microsoft.com/office/powerpoint/2012/main" userId="S-1-5-21-387482612-2261790891-2618245341-35383" providerId="AD"/>
      </p:ext>
    </p:extLst>
  </p:cmAuthor>
  <p:cmAuthor id="2" name="Rachel Chochinov" initials="RC" lastIdx="2" clrIdx="1">
    <p:extLst>
      <p:ext uri="{19B8F6BF-5375-455C-9EA6-DF929625EA0E}">
        <p15:presenceInfo xmlns:p15="http://schemas.microsoft.com/office/powerpoint/2012/main" userId="Rachel Chochino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7C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2907" autoAdjust="0"/>
  </p:normalViewPr>
  <p:slideViewPr>
    <p:cSldViewPr snapToGrid="0" snapToObjects="1">
      <p:cViewPr varScale="1">
        <p:scale>
          <a:sx n="44" d="100"/>
          <a:sy n="44" d="100"/>
        </p:scale>
        <p:origin x="678" y="54"/>
      </p:cViewPr>
      <p:guideLst/>
    </p:cSldViewPr>
  </p:slideViewPr>
  <p:notesTextViewPr>
    <p:cViewPr>
      <p:scale>
        <a:sx n="75" d="100"/>
        <a:sy n="7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CA"/>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B0E18C37-5AFC-4855-9791-CC53F3C78E27}" type="datetimeFigureOut">
              <a:rPr lang="en-CA" smtClean="0"/>
              <a:t>14/05/2019</a:t>
            </a:fld>
            <a:endParaRPr lang="en-CA"/>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CA"/>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7A131D7A-D1BA-409A-9C97-C111E9E3BDDF}" type="slidenum">
              <a:rPr lang="en-CA" smtClean="0"/>
              <a:t>‹#›</a:t>
            </a:fld>
            <a:endParaRPr lang="en-CA"/>
          </a:p>
        </p:txBody>
      </p:sp>
    </p:spTree>
    <p:extLst>
      <p:ext uri="{BB962C8B-B14F-4D97-AF65-F5344CB8AC3E}">
        <p14:creationId xmlns:p14="http://schemas.microsoft.com/office/powerpoint/2010/main" val="2558881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CA"/>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6DDB343-6965-4101-96B1-D428B0297546}" type="datetimeFigureOut">
              <a:rPr lang="en-CA" smtClean="0"/>
              <a:t>14/05/2019</a:t>
            </a:fld>
            <a:endParaRPr lang="en-CA"/>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CA"/>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CA"/>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ED2D17E-B6CB-448A-9785-0C590D8D7BCF}" type="slidenum">
              <a:rPr lang="en-CA" smtClean="0"/>
              <a:t>‹#›</a:t>
            </a:fld>
            <a:endParaRPr lang="en-CA"/>
          </a:p>
        </p:txBody>
      </p:sp>
    </p:spTree>
    <p:extLst>
      <p:ext uri="{BB962C8B-B14F-4D97-AF65-F5344CB8AC3E}">
        <p14:creationId xmlns:p14="http://schemas.microsoft.com/office/powerpoint/2010/main" val="1223693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smtClean="0"/>
              <a:t>RC</a:t>
            </a:r>
          </a:p>
          <a:p>
            <a:pPr marL="0" indent="0">
              <a:buFont typeface="Arial" panose="020B0604020202020204" pitchFamily="34" charset="0"/>
              <a:buNone/>
            </a:pPr>
            <a:endParaRPr lang="en-CA" dirty="0" smtClean="0"/>
          </a:p>
          <a:p>
            <a:pPr marL="171450" indent="-171450">
              <a:buFont typeface="Arial" panose="020B0604020202020204" pitchFamily="34" charset="0"/>
              <a:buChar char="•"/>
            </a:pPr>
            <a:r>
              <a:rPr lang="en-CA" dirty="0" smtClean="0"/>
              <a:t>Alumni Reunion, formerly known</a:t>
            </a:r>
            <a:r>
              <a:rPr lang="en-CA" baseline="0" dirty="0" smtClean="0"/>
              <a:t> as Spring Reunion, is the University’s signature alumni event</a:t>
            </a:r>
          </a:p>
          <a:p>
            <a:pPr marL="171450" indent="-171450">
              <a:buFont typeface="Arial" panose="020B0604020202020204" pitchFamily="34" charset="0"/>
              <a:buChar char="•"/>
            </a:pPr>
            <a:r>
              <a:rPr lang="en-CA" baseline="0" dirty="0" smtClean="0"/>
              <a:t>Reunion has been part of the alumni experience for decades and continues to grow and realize greater success each year</a:t>
            </a:r>
          </a:p>
          <a:p>
            <a:pPr marL="171450" indent="-171450">
              <a:buFont typeface="Arial" panose="020B0604020202020204" pitchFamily="34" charset="0"/>
              <a:buChar char="•"/>
            </a:pPr>
            <a:r>
              <a:rPr lang="en-CA" baseline="0" dirty="0" smtClean="0"/>
              <a:t>Today, there are more than 130 events hosted by divisions and centrally geared towards different segments of our alumni community</a:t>
            </a:r>
            <a:endParaRPr lang="en-CA" dirty="0"/>
          </a:p>
        </p:txBody>
      </p:sp>
      <p:sp>
        <p:nvSpPr>
          <p:cNvPr id="4" name="Slide Number Placeholder 3"/>
          <p:cNvSpPr>
            <a:spLocks noGrp="1"/>
          </p:cNvSpPr>
          <p:nvPr>
            <p:ph type="sldNum" sz="quarter" idx="10"/>
          </p:nvPr>
        </p:nvSpPr>
        <p:spPr/>
        <p:txBody>
          <a:bodyPr/>
          <a:lstStyle/>
          <a:p>
            <a:fld id="{DED2D17E-B6CB-448A-9785-0C590D8D7BCF}" type="slidenum">
              <a:rPr lang="en-CA" smtClean="0"/>
              <a:t>2</a:t>
            </a:fld>
            <a:endParaRPr lang="en-CA"/>
          </a:p>
        </p:txBody>
      </p:sp>
    </p:spTree>
    <p:extLst>
      <p:ext uri="{BB962C8B-B14F-4D97-AF65-F5344CB8AC3E}">
        <p14:creationId xmlns:p14="http://schemas.microsoft.com/office/powerpoint/2010/main" val="2465232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smtClean="0"/>
              <a:t>RC</a:t>
            </a:r>
          </a:p>
          <a:p>
            <a:pPr marL="0" indent="0">
              <a:buFont typeface="Arial" panose="020B0604020202020204" pitchFamily="34" charset="0"/>
              <a:buNone/>
            </a:pPr>
            <a:endParaRPr lang="en-CA" dirty="0" smtClean="0"/>
          </a:p>
          <a:p>
            <a:pPr marL="171450" indent="-171450">
              <a:buFont typeface="Arial" panose="020B0604020202020204" pitchFamily="34" charset="0"/>
              <a:buChar char="•"/>
            </a:pPr>
            <a:r>
              <a:rPr lang="en-CA" dirty="0" smtClean="0"/>
              <a:t>The brief was to: </a:t>
            </a:r>
          </a:p>
          <a:p>
            <a:pPr marL="628650" lvl="1" indent="-171450">
              <a:buFont typeface="Arial" panose="020B0604020202020204" pitchFamily="34" charset="0"/>
              <a:buChar char="•"/>
            </a:pPr>
            <a:r>
              <a:rPr lang="en-CA" dirty="0" smtClean="0"/>
              <a:t>Reinvigorate this</a:t>
            </a:r>
            <a:r>
              <a:rPr lang="en-CA" baseline="0" dirty="0" smtClean="0"/>
              <a:t> already successful event</a:t>
            </a:r>
          </a:p>
          <a:p>
            <a:pPr marL="628650" lvl="1" indent="-171450">
              <a:buFont typeface="Arial" panose="020B0604020202020204" pitchFamily="34" charset="0"/>
              <a:buChar char="•"/>
            </a:pPr>
            <a:r>
              <a:rPr lang="en-CA" baseline="0" dirty="0" smtClean="0"/>
              <a:t>Create an unforgettable experiences or our alumni </a:t>
            </a:r>
          </a:p>
          <a:p>
            <a:pPr marL="628650" lvl="1" indent="-171450">
              <a:buFont typeface="Arial" panose="020B0604020202020204" pitchFamily="34" charset="0"/>
              <a:buChar char="•"/>
            </a:pPr>
            <a:r>
              <a:rPr lang="en-CA" baseline="0" dirty="0" smtClean="0"/>
              <a:t>Align Spring Reunion with the Boundless brand platform</a:t>
            </a:r>
          </a:p>
          <a:p>
            <a:pPr marL="171450" lvl="0" indent="-171450">
              <a:buFont typeface="Arial" panose="020B0604020202020204" pitchFamily="34" charset="0"/>
              <a:buChar char="•"/>
            </a:pPr>
            <a:r>
              <a:rPr lang="en-CA" baseline="0" dirty="0" smtClean="0"/>
              <a:t>The Boundless brand had already been rolled out for other alumni programming (left); Spring Reunion was useful for 5-7 years; time for a refresh and new visual identity </a:t>
            </a:r>
          </a:p>
          <a:p>
            <a:pPr marL="171450" lvl="0" indent="-171450">
              <a:buFont typeface="Arial" panose="020B0604020202020204" pitchFamily="34" charset="0"/>
              <a:buChar char="•"/>
            </a:pPr>
            <a:r>
              <a:rPr lang="en-US" dirty="0" smtClean="0"/>
              <a:t>The rebranding of Spring Reunion was an optimal moment to choose a name that better reflects the nature of the event. Alumni Reunion shifts the emphasis from the season to our alumni community. </a:t>
            </a:r>
          </a:p>
          <a:p>
            <a:pPr marL="0" lvl="0" indent="0">
              <a:buFont typeface="Arial" panose="020B0604020202020204" pitchFamily="34" charset="0"/>
              <a:buNone/>
            </a:pPr>
            <a:endParaRPr lang="en-CA" baseline="0" dirty="0" smtClean="0"/>
          </a:p>
        </p:txBody>
      </p:sp>
      <p:sp>
        <p:nvSpPr>
          <p:cNvPr id="4" name="Slide Number Placeholder 3"/>
          <p:cNvSpPr>
            <a:spLocks noGrp="1"/>
          </p:cNvSpPr>
          <p:nvPr>
            <p:ph type="sldNum" sz="quarter" idx="10"/>
          </p:nvPr>
        </p:nvSpPr>
        <p:spPr/>
        <p:txBody>
          <a:bodyPr/>
          <a:lstStyle/>
          <a:p>
            <a:fld id="{DED2D17E-B6CB-448A-9785-0C590D8D7BCF}" type="slidenum">
              <a:rPr lang="en-CA" smtClean="0"/>
              <a:t>3</a:t>
            </a:fld>
            <a:endParaRPr lang="en-CA"/>
          </a:p>
        </p:txBody>
      </p:sp>
    </p:spTree>
    <p:extLst>
      <p:ext uri="{BB962C8B-B14F-4D97-AF65-F5344CB8AC3E}">
        <p14:creationId xmlns:p14="http://schemas.microsoft.com/office/powerpoint/2010/main" val="235763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smtClean="0"/>
              <a:t>RC</a:t>
            </a:r>
          </a:p>
          <a:p>
            <a:pPr marL="0" indent="0">
              <a:buFont typeface="Arial" panose="020B0604020202020204" pitchFamily="34" charset="0"/>
              <a:buNone/>
            </a:pPr>
            <a:endParaRPr lang="en-CA" dirty="0" smtClean="0"/>
          </a:p>
          <a:p>
            <a:pPr marL="171450" indent="-171450">
              <a:buFont typeface="Arial" panose="020B0604020202020204" pitchFamily="34" charset="0"/>
              <a:buChar char="•"/>
            </a:pPr>
            <a:r>
              <a:rPr lang="en-CA" dirty="0" smtClean="0"/>
              <a:t>Creative approach born</a:t>
            </a:r>
            <a:r>
              <a:rPr lang="en-CA" baseline="0" dirty="0" smtClean="0"/>
              <a:t> of the need to speak to the University’s 600,000 alumni</a:t>
            </a:r>
          </a:p>
          <a:p>
            <a:pPr marL="171450" indent="-171450">
              <a:buFont typeface="Arial" panose="020B0604020202020204" pitchFamily="34" charset="0"/>
              <a:buChar char="•"/>
            </a:pPr>
            <a:r>
              <a:rPr lang="en-CA" baseline="0" dirty="0" smtClean="0"/>
              <a:t>So Many Beginnings taps into the collective experience of having once been a student at the University </a:t>
            </a:r>
          </a:p>
          <a:p>
            <a:pPr marL="171450" indent="-171450">
              <a:buFont typeface="Arial" panose="020B0604020202020204" pitchFamily="34" charset="0"/>
              <a:buChar char="•"/>
            </a:pPr>
            <a:r>
              <a:rPr lang="en-CA" baseline="0" dirty="0" smtClean="0"/>
              <a:t>It invites alumni to celebrate important moments and firsts while coming back to campus for reunion weekend to create new memories </a:t>
            </a:r>
          </a:p>
          <a:p>
            <a:pPr marL="171450" indent="-171450">
              <a:buFont typeface="Arial" panose="020B0604020202020204" pitchFamily="34" charset="0"/>
              <a:buChar char="•"/>
            </a:pPr>
            <a:r>
              <a:rPr lang="en-CA" baseline="0" dirty="0" smtClean="0"/>
              <a:t>The concept seeks to generate a deeper, more emotive connection between alumni and the University</a:t>
            </a:r>
          </a:p>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fld id="{DED2D17E-B6CB-448A-9785-0C590D8D7BCF}" type="slidenum">
              <a:rPr lang="en-CA" smtClean="0"/>
              <a:t>4</a:t>
            </a:fld>
            <a:endParaRPr lang="en-CA"/>
          </a:p>
        </p:txBody>
      </p:sp>
    </p:spTree>
    <p:extLst>
      <p:ext uri="{BB962C8B-B14F-4D97-AF65-F5344CB8AC3E}">
        <p14:creationId xmlns:p14="http://schemas.microsoft.com/office/powerpoint/2010/main" val="1034065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sz="1600" dirty="0" smtClean="0"/>
              <a:t>KL</a:t>
            </a:r>
          </a:p>
          <a:p>
            <a:pPr marL="0" indent="0">
              <a:buFont typeface="Arial" panose="020B0604020202020204" pitchFamily="34" charset="0"/>
              <a:buNone/>
            </a:pPr>
            <a:endParaRPr lang="en-CA" sz="1600" dirty="0" smtClean="0"/>
          </a:p>
          <a:p>
            <a:pPr marL="171450" indent="-171450">
              <a:buFont typeface="Arial" panose="020B0604020202020204" pitchFamily="34" charset="0"/>
              <a:buChar char="•"/>
            </a:pPr>
            <a:r>
              <a:rPr lang="en-CA" sz="1600" b="1" u="sng" dirty="0" smtClean="0"/>
              <a:t>To bring the</a:t>
            </a:r>
            <a:r>
              <a:rPr lang="en-CA" sz="1600" b="1" u="sng" baseline="0" dirty="0" smtClean="0"/>
              <a:t> So Many Beginnings concept to life, t</a:t>
            </a:r>
            <a:r>
              <a:rPr lang="en-CA" sz="1600" b="1" u="sng" dirty="0" smtClean="0"/>
              <a:t>he team took an</a:t>
            </a:r>
            <a:r>
              <a:rPr lang="en-CA" sz="1600" b="1" u="sng" baseline="0" dirty="0" smtClean="0"/>
              <a:t> </a:t>
            </a:r>
            <a:r>
              <a:rPr lang="en-CA" sz="1600" b="1" u="sng" dirty="0" smtClean="0"/>
              <a:t>approach to tell the U of T alumni story – opting not to profile</a:t>
            </a:r>
            <a:r>
              <a:rPr lang="en-CA" sz="1600" b="1" u="sng" baseline="0" dirty="0" smtClean="0"/>
              <a:t> the University’s most famous or well-known graduates and instead, make real people the stars of the show</a:t>
            </a:r>
          </a:p>
          <a:p>
            <a:pPr marL="171450" indent="-171450">
              <a:buFont typeface="Arial" panose="020B0604020202020204" pitchFamily="34" charset="0"/>
              <a:buChar char="•"/>
            </a:pPr>
            <a:r>
              <a:rPr lang="en-CA" sz="1600" b="0" u="none" baseline="0" dirty="0" smtClean="0"/>
              <a:t>More than </a:t>
            </a:r>
            <a:r>
              <a:rPr lang="en-CA" sz="1600" b="1" u="sng" baseline="0" dirty="0" smtClean="0"/>
              <a:t>40 </a:t>
            </a:r>
            <a:r>
              <a:rPr lang="en-CA" sz="1600" b="0" u="none" baseline="0" dirty="0" smtClean="0"/>
              <a:t>alumni from </a:t>
            </a:r>
            <a:r>
              <a:rPr lang="en-CA" sz="1600" b="1" u="sng" baseline="0" dirty="0" smtClean="0"/>
              <a:t>20+ divisions </a:t>
            </a:r>
            <a:r>
              <a:rPr lang="en-CA" sz="1600" b="0" u="none" baseline="0" dirty="0" smtClean="0"/>
              <a:t>shared their stories in print, digital, social media and out of home formats becoming co-creators of marketing content rather than passive receivers of an institutional message</a:t>
            </a:r>
            <a:endParaRPr lang="en-CA" sz="1600" b="0" u="none" dirty="0" smtClean="0"/>
          </a:p>
          <a:p>
            <a:pPr marL="171450" indent="-171450">
              <a:buFont typeface="Arial" panose="020B0604020202020204" pitchFamily="34" charset="0"/>
              <a:buChar char="•"/>
            </a:pPr>
            <a:r>
              <a:rPr lang="en-CA" sz="1600" dirty="0" smtClean="0"/>
              <a:t>A </a:t>
            </a:r>
            <a:r>
              <a:rPr lang="en-CA" sz="1600" b="1" u="sng" dirty="0" smtClean="0"/>
              <a:t>multi-channel</a:t>
            </a:r>
            <a:r>
              <a:rPr lang="en-CA" sz="1600" b="1" u="sng" baseline="0" dirty="0" smtClean="0"/>
              <a:t> </a:t>
            </a:r>
            <a:r>
              <a:rPr lang="en-CA" sz="1600" baseline="0" dirty="0" smtClean="0"/>
              <a:t>marketing and communications matrix guided all promotional activity leading up to and during reunion weekend:</a:t>
            </a:r>
          </a:p>
          <a:p>
            <a:pPr marL="628650" lvl="1" indent="-171450">
              <a:buFont typeface="Arial" panose="020B0604020202020204" pitchFamily="34" charset="0"/>
              <a:buChar char="•"/>
            </a:pPr>
            <a:r>
              <a:rPr lang="en-CA" sz="1600" baseline="0" dirty="0" smtClean="0"/>
              <a:t>Targeted email communications were sent to different segments of our alumni audiences</a:t>
            </a:r>
          </a:p>
          <a:p>
            <a:pPr marL="628650" lvl="1" indent="-171450">
              <a:buFont typeface="Arial" panose="020B0604020202020204" pitchFamily="34" charset="0"/>
              <a:buChar char="•"/>
            </a:pPr>
            <a:r>
              <a:rPr lang="en-CA" sz="1600" baseline="0" dirty="0" smtClean="0"/>
              <a:t>Alumni stories were featured on the Alumni Reunion </a:t>
            </a:r>
            <a:r>
              <a:rPr lang="en-CA" sz="1600" b="1" baseline="0" dirty="0" smtClean="0"/>
              <a:t>microsite and social media channels</a:t>
            </a:r>
          </a:p>
          <a:p>
            <a:pPr marL="628650" lvl="1" indent="-171450">
              <a:buFont typeface="Arial" panose="020B0604020202020204" pitchFamily="34" charset="0"/>
              <a:buChar char="•"/>
            </a:pPr>
            <a:r>
              <a:rPr lang="en-CA" sz="1600" baseline="0" dirty="0" smtClean="0"/>
              <a:t>A series of videos were created to support pre-event promotion and drive registration</a:t>
            </a:r>
          </a:p>
          <a:p>
            <a:pPr marL="628650" lvl="1" indent="-171450">
              <a:buFont typeface="Arial" panose="020B0604020202020204" pitchFamily="34" charset="0"/>
              <a:buChar char="•"/>
            </a:pPr>
            <a:r>
              <a:rPr lang="en-CA" sz="1600" b="1" baseline="0" dirty="0" smtClean="0"/>
              <a:t>Dozens of poll banners </a:t>
            </a:r>
            <a:r>
              <a:rPr lang="en-CA" sz="1600" baseline="0" dirty="0" smtClean="0"/>
              <a:t>featuring “real life” alumni took </a:t>
            </a:r>
            <a:r>
              <a:rPr lang="en-CA" sz="1600" b="1" baseline="0" dirty="0" smtClean="0"/>
              <a:t>over King’s College Circle </a:t>
            </a:r>
          </a:p>
          <a:p>
            <a:pPr marL="628650" lvl="1" indent="-171450">
              <a:buFont typeface="Arial" panose="020B0604020202020204" pitchFamily="34" charset="0"/>
              <a:buChar char="•"/>
            </a:pPr>
            <a:r>
              <a:rPr lang="en-CA" sz="1600" baseline="0" dirty="0" smtClean="0"/>
              <a:t>Content was amplified through the </a:t>
            </a:r>
            <a:r>
              <a:rPr lang="en-CA" sz="1600" b="1" baseline="0" dirty="0" smtClean="0"/>
              <a:t>University’s central digital communication </a:t>
            </a:r>
            <a:r>
              <a:rPr lang="en-CA" sz="1600" baseline="0" dirty="0" smtClean="0"/>
              <a:t>channels</a:t>
            </a:r>
          </a:p>
          <a:p>
            <a:pPr marL="628650" lvl="1" indent="-171450">
              <a:buFont typeface="Arial" panose="020B0604020202020204" pitchFamily="34" charset="0"/>
              <a:buChar char="•"/>
            </a:pPr>
            <a:r>
              <a:rPr lang="en-CA" sz="1600" baseline="0" dirty="0" smtClean="0"/>
              <a:t>A robust and </a:t>
            </a:r>
            <a:r>
              <a:rPr lang="en-CA" sz="1600" b="1" baseline="0" dirty="0" smtClean="0"/>
              <a:t>user-friendly digital toolkit </a:t>
            </a:r>
            <a:r>
              <a:rPr lang="en-CA" sz="1600" baseline="0" dirty="0" smtClean="0"/>
              <a:t>was developed to support divisional colleagues </a:t>
            </a:r>
          </a:p>
          <a:p>
            <a:pPr marL="628650" lvl="1" indent="-171450">
              <a:buFont typeface="Arial" panose="020B0604020202020204" pitchFamily="34" charset="0"/>
              <a:buChar char="•"/>
            </a:pPr>
            <a:r>
              <a:rPr lang="en-CA" sz="1600" dirty="0" smtClean="0"/>
              <a:t>Stories and footage</a:t>
            </a:r>
            <a:r>
              <a:rPr lang="en-CA" sz="1600" baseline="0" dirty="0" smtClean="0"/>
              <a:t> were collected at reunion to produce future campaign content </a:t>
            </a:r>
            <a:endParaRPr lang="en-CA" sz="1600" dirty="0"/>
          </a:p>
        </p:txBody>
      </p:sp>
      <p:sp>
        <p:nvSpPr>
          <p:cNvPr id="4" name="Slide Number Placeholder 3"/>
          <p:cNvSpPr>
            <a:spLocks noGrp="1"/>
          </p:cNvSpPr>
          <p:nvPr>
            <p:ph type="sldNum" sz="quarter" idx="10"/>
          </p:nvPr>
        </p:nvSpPr>
        <p:spPr/>
        <p:txBody>
          <a:bodyPr/>
          <a:lstStyle/>
          <a:p>
            <a:fld id="{DED2D17E-B6CB-448A-9785-0C590D8D7BCF}" type="slidenum">
              <a:rPr lang="en-CA" smtClean="0"/>
              <a:t>5</a:t>
            </a:fld>
            <a:endParaRPr lang="en-CA"/>
          </a:p>
        </p:txBody>
      </p:sp>
    </p:spTree>
    <p:extLst>
      <p:ext uri="{BB962C8B-B14F-4D97-AF65-F5344CB8AC3E}">
        <p14:creationId xmlns:p14="http://schemas.microsoft.com/office/powerpoint/2010/main" val="3628848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smtClean="0"/>
              <a:t>KL</a:t>
            </a:r>
          </a:p>
          <a:p>
            <a:pPr marL="0" indent="0">
              <a:buFont typeface="Arial" panose="020B0604020202020204" pitchFamily="34" charset="0"/>
              <a:buNone/>
            </a:pPr>
            <a:endParaRPr lang="en-CA" dirty="0" smtClean="0"/>
          </a:p>
          <a:p>
            <a:pPr marL="171450" indent="-171450">
              <a:buFont typeface="Arial" panose="020B0604020202020204" pitchFamily="34" charset="0"/>
              <a:buChar char="•"/>
            </a:pPr>
            <a:r>
              <a:rPr lang="en-CA" dirty="0" smtClean="0"/>
              <a:t>Alumni Reunion was a smashing success from a consumer experience and marketing</a:t>
            </a:r>
            <a:r>
              <a:rPr lang="en-CA" baseline="0" dirty="0" smtClean="0"/>
              <a:t> perspective</a:t>
            </a:r>
          </a:p>
          <a:p>
            <a:pPr marL="628650" lvl="1" indent="-171450">
              <a:buFont typeface="Arial" panose="020B0604020202020204" pitchFamily="34" charset="0"/>
              <a:buChar char="•"/>
            </a:pPr>
            <a:r>
              <a:rPr lang="en-CA" b="1" baseline="0" dirty="0" smtClean="0"/>
              <a:t>Registration: </a:t>
            </a:r>
            <a:r>
              <a:rPr lang="en-CA" baseline="0" dirty="0" smtClean="0"/>
              <a:t>There was a 39% increase in registration compared to 2017</a:t>
            </a:r>
          </a:p>
          <a:p>
            <a:pPr marL="628650" lvl="1" indent="-171450">
              <a:buFont typeface="Arial" panose="020B0604020202020204" pitchFamily="34" charset="0"/>
              <a:buChar char="•"/>
            </a:pPr>
            <a:r>
              <a:rPr lang="en-CA" b="1" baseline="0" dirty="0" smtClean="0"/>
              <a:t>Divisional participation: </a:t>
            </a:r>
            <a:r>
              <a:rPr lang="en-CA" baseline="0" dirty="0" smtClean="0"/>
              <a:t>We also saw an increase in divisional engagement and participation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baseline="0" dirty="0" smtClean="0"/>
              <a:t>Social media: </a:t>
            </a:r>
            <a:r>
              <a:rPr lang="en-US" dirty="0" smtClean="0"/>
              <a:t>Implemented new social media initiatives on the alumni channels to meet campaign objectives. For example, alumni takeover, Facebook Canvas and Instagram</a:t>
            </a:r>
            <a:r>
              <a:rPr lang="en-US" baseline="0" dirty="0" smtClean="0"/>
              <a:t> – and saw an increase in impressions and engagements.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dirty="0" smtClean="0"/>
              <a:t>Paid digital advertising</a:t>
            </a:r>
            <a:r>
              <a:rPr lang="en-CA" dirty="0" smtClean="0"/>
              <a:t>– increase performance</a:t>
            </a:r>
            <a:r>
              <a:rPr lang="en-CA" baseline="0" dirty="0" smtClean="0"/>
              <a:t> thanks to improved branding, help from an agency to monitor performance and optimize. New paid initiatives for the event such as LinkedIn Sponsored </a:t>
            </a:r>
            <a:r>
              <a:rPr lang="en-CA" baseline="0" dirty="0" err="1" smtClean="0"/>
              <a:t>InMail</a:t>
            </a:r>
            <a:r>
              <a:rPr lang="en-CA" baseline="0" dirty="0" smtClean="0"/>
              <a:t>, </a:t>
            </a:r>
            <a:r>
              <a:rPr lang="en-CA" baseline="0" dirty="0" err="1" smtClean="0"/>
              <a:t>SnapChat</a:t>
            </a:r>
            <a:r>
              <a:rPr lang="en-CA" baseline="0" dirty="0" smtClean="0"/>
              <a:t> filter and Google and Facebook remarketing.</a:t>
            </a:r>
          </a:p>
          <a:p>
            <a:pPr marL="1098800" lvl="2" indent="-174982" defTabSz="933237">
              <a:buFont typeface="Courier New" panose="02070309020205020404" pitchFamily="49" charset="0"/>
              <a:buChar char="o"/>
              <a:defRPr/>
            </a:pPr>
            <a:r>
              <a:rPr lang="en-US" dirty="0" smtClean="0">
                <a:solidFill>
                  <a:srgbClr val="002060"/>
                </a:solidFill>
              </a:rPr>
              <a:t>Display advertising (Google ads) drove the most amount of traffic and gained a large number of impressions as expected.  </a:t>
            </a:r>
          </a:p>
          <a:p>
            <a:pPr marL="632182" lvl="1" indent="-174982" defTabSz="933237">
              <a:buFont typeface="Arial" panose="020B0604020202020204" pitchFamily="34" charset="0"/>
              <a:buChar char="•"/>
              <a:defRPr/>
            </a:pPr>
            <a:r>
              <a:rPr lang="en-CA" b="1" dirty="0" smtClean="0"/>
              <a:t>Email</a:t>
            </a:r>
            <a:r>
              <a:rPr lang="en-CA" dirty="0" smtClean="0"/>
              <a:t> (central and divisional) – saw a significantly increased open rate compared to last year and in comparison to industry benchmarks. This is due to improved email design, clearer calls to action in the emails and a strategically planned communications calendar. The excellent results are a clear validation of the creative and communications strategy. </a:t>
            </a:r>
          </a:p>
          <a:p>
            <a:pPr marL="1098800" lvl="2" indent="-174982">
              <a:buFont typeface="Courier New" panose="02070309020205020404" pitchFamily="49" charset="0"/>
              <a:buChar char="o"/>
            </a:pPr>
            <a:r>
              <a:rPr lang="en-CA" dirty="0" smtClean="0"/>
              <a:t>Top performing emails from central (based on open and click through rate)</a:t>
            </a:r>
          </a:p>
          <a:p>
            <a:pPr marL="1565419" lvl="3" indent="-174982">
              <a:buFont typeface="Courier New" panose="02070309020205020404" pitchFamily="49" charset="0"/>
              <a:buChar char="o"/>
            </a:pPr>
            <a:r>
              <a:rPr lang="en-CA" dirty="0" smtClean="0"/>
              <a:t>Central confirmation emails received the highest open rates spanning between 76-91%</a:t>
            </a:r>
          </a:p>
          <a:p>
            <a:pPr marL="1565419" lvl="3" indent="-174982">
              <a:buFont typeface="Courier New" panose="02070309020205020404" pitchFamily="49" charset="0"/>
              <a:buChar char="o"/>
            </a:pPr>
            <a:r>
              <a:rPr lang="en-CA" dirty="0" smtClean="0"/>
              <a:t>LGBTQ+ Soirée invitations received the highest open and click through rates</a:t>
            </a:r>
          </a:p>
          <a:p>
            <a:pPr marL="1565419" lvl="3" indent="-174982">
              <a:buFont typeface="Courier New" panose="02070309020205020404" pitchFamily="49" charset="0"/>
              <a:buChar char="o"/>
            </a:pPr>
            <a:r>
              <a:rPr lang="en-CA" dirty="0" smtClean="0"/>
              <a:t>Emails segmented by age: Encore alumni had a higher open and click through rate than established and young alumni</a:t>
            </a:r>
            <a:endParaRPr lang="en-CA" b="1" baseline="0" dirty="0" smtClean="0"/>
          </a:p>
          <a:p>
            <a:pPr marL="641600" lvl="1" indent="-174982" defTabSz="933237">
              <a:buFont typeface="Arial" panose="020B0604020202020204" pitchFamily="34" charset="0"/>
              <a:buChar char="•"/>
              <a:defRPr/>
            </a:pPr>
            <a:r>
              <a:rPr lang="en-CA" b="1" baseline="0" dirty="0" smtClean="0"/>
              <a:t>Web</a:t>
            </a:r>
            <a:r>
              <a:rPr lang="en-CA" baseline="0" dirty="0" smtClean="0"/>
              <a:t> (sessions) – website improvements thanks to clearer site structure, functionality, branding and visuals. Paid digital advertising also contributed to increased results.</a:t>
            </a:r>
          </a:p>
          <a:p>
            <a:pPr marL="1098800" lvl="2" indent="-174982" defTabSz="933237">
              <a:buFont typeface="Courier New" panose="02070309020205020404" pitchFamily="49" charset="0"/>
              <a:buChar char="o"/>
              <a:defRPr/>
            </a:pPr>
            <a:r>
              <a:rPr lang="en-US" dirty="0" smtClean="0">
                <a:solidFill>
                  <a:srgbClr val="002060"/>
                </a:solidFill>
              </a:rPr>
              <a:t>There was a large amount of traffic that came direct to the website. This shows individuals type in the URL which indicates that advertising (digital and print) dove a lot of traffic. Direct traffic also saw the largest number of conversions. </a:t>
            </a:r>
          </a:p>
          <a:p>
            <a:pPr marL="641600" lvl="1" indent="-174982" defTabSz="933237">
              <a:buFont typeface="Arial" panose="020B0604020202020204" pitchFamily="34" charset="0"/>
              <a:buChar char="•"/>
              <a:defRPr/>
            </a:pPr>
            <a:r>
              <a:rPr lang="en-US" b="1" dirty="0" smtClean="0">
                <a:solidFill>
                  <a:srgbClr val="002060"/>
                </a:solidFill>
              </a:rPr>
              <a:t>Video</a:t>
            </a:r>
            <a:r>
              <a:rPr lang="en-US" b="0" baseline="0" dirty="0" smtClean="0">
                <a:solidFill>
                  <a:srgbClr val="002060"/>
                </a:solidFill>
              </a:rPr>
              <a:t> – six videos were developed or streamed during the campaign (3 alumni profiles and 3 Facebook Live broadcasts)</a:t>
            </a:r>
            <a:endParaRPr lang="en-US" b="1" dirty="0" smtClean="0">
              <a:solidFill>
                <a:srgbClr val="002060"/>
              </a:solidFill>
            </a:endParaRPr>
          </a:p>
          <a:p>
            <a:pPr marL="174982" indent="-174982" defTabSz="933237">
              <a:buFont typeface="Courier New" panose="02070309020205020404" pitchFamily="49" charset="0"/>
              <a:buChar char="o"/>
              <a:defRPr/>
            </a:pPr>
            <a:endParaRPr lang="en-US" dirty="0" smtClean="0">
              <a:solidFill>
                <a:srgbClr val="002060"/>
              </a:solidFill>
            </a:endParaRPr>
          </a:p>
          <a:p>
            <a:pPr marL="174982" indent="-174982">
              <a:buFont typeface="Arial" panose="020B0604020202020204" pitchFamily="34" charset="0"/>
              <a:buChar char="•"/>
            </a:pPr>
            <a:endParaRPr lang="en-CA" dirty="0" smtClean="0"/>
          </a:p>
          <a:p>
            <a:pPr marL="641600" lvl="1" indent="-174982" defTabSz="933237">
              <a:buFont typeface="Courier New" panose="02070309020205020404" pitchFamily="49" charset="0"/>
              <a:buChar char="o"/>
              <a:defRPr/>
            </a:pPr>
            <a:endParaRPr lang="en-CA" dirty="0"/>
          </a:p>
        </p:txBody>
      </p:sp>
      <p:sp>
        <p:nvSpPr>
          <p:cNvPr id="4" name="Slide Number Placeholder 3"/>
          <p:cNvSpPr>
            <a:spLocks noGrp="1"/>
          </p:cNvSpPr>
          <p:nvPr>
            <p:ph type="sldNum" sz="quarter" idx="10"/>
          </p:nvPr>
        </p:nvSpPr>
        <p:spPr/>
        <p:txBody>
          <a:bodyPr/>
          <a:lstStyle/>
          <a:p>
            <a:fld id="{DED2D17E-B6CB-448A-9785-0C590D8D7BCF}" type="slidenum">
              <a:rPr lang="en-CA" smtClean="0"/>
              <a:t>6</a:t>
            </a:fld>
            <a:endParaRPr lang="en-CA"/>
          </a:p>
        </p:txBody>
      </p:sp>
    </p:spTree>
    <p:extLst>
      <p:ext uri="{BB962C8B-B14F-4D97-AF65-F5344CB8AC3E}">
        <p14:creationId xmlns:p14="http://schemas.microsoft.com/office/powerpoint/2010/main" val="118382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smtClean="0"/>
              <a:t>KL</a:t>
            </a:r>
          </a:p>
          <a:p>
            <a:pPr marL="0" indent="0">
              <a:buFont typeface="Arial" panose="020B0604020202020204" pitchFamily="34" charset="0"/>
              <a:buNone/>
            </a:pPr>
            <a:endParaRPr lang="en-CA" dirty="0" smtClean="0"/>
          </a:p>
          <a:p>
            <a:pPr marL="171450" indent="-171450">
              <a:buFont typeface="Arial" panose="020B0604020202020204" pitchFamily="34" charset="0"/>
              <a:buChar char="•"/>
            </a:pPr>
            <a:r>
              <a:rPr lang="en-CA" dirty="0" smtClean="0"/>
              <a:t>Revamped Alumni Reunion was a strong expression of the University’s</a:t>
            </a:r>
            <a:r>
              <a:rPr lang="en-CA" baseline="0" dirty="0" smtClean="0"/>
              <a:t> Boundless brand applied to a particular campaign</a:t>
            </a:r>
          </a:p>
          <a:p>
            <a:pPr marL="171450" indent="-171450">
              <a:buFont typeface="Arial" panose="020B0604020202020204" pitchFamily="34" charset="0"/>
              <a:buChar char="•"/>
            </a:pPr>
            <a:r>
              <a:rPr lang="en-CA" baseline="0" dirty="0" smtClean="0"/>
              <a:t>Its success showcased how the University can leverage the breadth and depth of our alumni community in a meaningful way</a:t>
            </a:r>
            <a:endParaRPr lang="en-CA" dirty="0"/>
          </a:p>
        </p:txBody>
      </p:sp>
      <p:sp>
        <p:nvSpPr>
          <p:cNvPr id="4" name="Slide Number Placeholder 3"/>
          <p:cNvSpPr>
            <a:spLocks noGrp="1"/>
          </p:cNvSpPr>
          <p:nvPr>
            <p:ph type="sldNum" sz="quarter" idx="10"/>
          </p:nvPr>
        </p:nvSpPr>
        <p:spPr/>
        <p:txBody>
          <a:bodyPr/>
          <a:lstStyle/>
          <a:p>
            <a:fld id="{DED2D17E-B6CB-448A-9785-0C590D8D7BCF}" type="slidenum">
              <a:rPr lang="en-CA" smtClean="0"/>
              <a:t>7</a:t>
            </a:fld>
            <a:endParaRPr lang="en-CA"/>
          </a:p>
        </p:txBody>
      </p:sp>
    </p:spTree>
    <p:extLst>
      <p:ext uri="{BB962C8B-B14F-4D97-AF65-F5344CB8AC3E}">
        <p14:creationId xmlns:p14="http://schemas.microsoft.com/office/powerpoint/2010/main" val="307473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KL</a:t>
            </a:r>
            <a:endParaRPr lang="en-CA" dirty="0"/>
          </a:p>
        </p:txBody>
      </p:sp>
      <p:sp>
        <p:nvSpPr>
          <p:cNvPr id="4" name="Slide Number Placeholder 3"/>
          <p:cNvSpPr>
            <a:spLocks noGrp="1"/>
          </p:cNvSpPr>
          <p:nvPr>
            <p:ph type="sldNum" sz="quarter" idx="10"/>
          </p:nvPr>
        </p:nvSpPr>
        <p:spPr/>
        <p:txBody>
          <a:bodyPr/>
          <a:lstStyle/>
          <a:p>
            <a:fld id="{DED2D17E-B6CB-448A-9785-0C590D8D7BCF}" type="slidenum">
              <a:rPr lang="en-CA" smtClean="0"/>
              <a:t>8</a:t>
            </a:fld>
            <a:endParaRPr lang="en-CA"/>
          </a:p>
        </p:txBody>
      </p:sp>
    </p:spTree>
    <p:extLst>
      <p:ext uri="{BB962C8B-B14F-4D97-AF65-F5344CB8AC3E}">
        <p14:creationId xmlns:p14="http://schemas.microsoft.com/office/powerpoint/2010/main" val="24712710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5FC735-A942-7F49-8FDF-8CBE2DE6A4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DD77FF0-130A-6C42-919F-845CCFE02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1173990-35D9-0446-9B55-1EA8E0A84F18}"/>
              </a:ext>
            </a:extLst>
          </p:cNvPr>
          <p:cNvSpPr>
            <a:spLocks noGrp="1"/>
          </p:cNvSpPr>
          <p:nvPr>
            <p:ph type="dt" sz="half" idx="10"/>
          </p:nvPr>
        </p:nvSpPr>
        <p:spPr>
          <a:xfrm>
            <a:off x="838200" y="6356350"/>
            <a:ext cx="2743200" cy="365125"/>
          </a:xfrm>
          <a:prstGeom prst="rect">
            <a:avLst/>
          </a:prstGeom>
        </p:spPr>
        <p:txBody>
          <a:bodyPr/>
          <a:lstStyle/>
          <a:p>
            <a:fld id="{607518F3-EA57-A84D-B598-CD7F669DE00E}" type="datetimeFigureOut">
              <a:rPr lang="en-US" smtClean="0"/>
              <a:t>5/14/2019</a:t>
            </a:fld>
            <a:endParaRPr lang="en-US"/>
          </a:p>
        </p:txBody>
      </p:sp>
      <p:sp>
        <p:nvSpPr>
          <p:cNvPr id="5" name="Footer Placeholder 4">
            <a:extLst>
              <a:ext uri="{FF2B5EF4-FFF2-40B4-BE49-F238E27FC236}">
                <a16:creationId xmlns:a16="http://schemas.microsoft.com/office/drawing/2014/main" xmlns="" id="{A39BAEB0-C03A-2641-BAED-7E54BDD17C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102956B-3020-E046-A250-9AEA5C002842}"/>
              </a:ext>
            </a:extLst>
          </p:cNvPr>
          <p:cNvSpPr>
            <a:spLocks noGrp="1"/>
          </p:cNvSpPr>
          <p:nvPr>
            <p:ph type="sldNum" sz="quarter" idx="12"/>
          </p:nvPr>
        </p:nvSpPr>
        <p:spPr>
          <a:xfrm>
            <a:off x="8610600" y="6356350"/>
            <a:ext cx="2743200" cy="365125"/>
          </a:xfrm>
          <a:prstGeom prst="rect">
            <a:avLst/>
          </a:prstGeom>
        </p:spPr>
        <p:txBody>
          <a:bodyPr/>
          <a:lstStyle/>
          <a:p>
            <a:fld id="{F439EF5C-129B-244A-B20F-81C7E9FBCF4C}" type="slidenum">
              <a:rPr lang="en-US" smtClean="0"/>
              <a:t>‹#›</a:t>
            </a:fld>
            <a:endParaRPr lang="en-US"/>
          </a:p>
        </p:txBody>
      </p:sp>
      <p:pic>
        <p:nvPicPr>
          <p:cNvPr id="8" name="Picture 7">
            <a:extLst>
              <a:ext uri="{FF2B5EF4-FFF2-40B4-BE49-F238E27FC236}">
                <a16:creationId xmlns:a16="http://schemas.microsoft.com/office/drawing/2014/main" xmlns="" id="{FA5AC340-6AA0-624D-ADC5-02411971D10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14657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4E94B0-1664-344B-B5BB-E5A9CFD6DC2C}"/>
              </a:ext>
            </a:extLst>
          </p:cNvPr>
          <p:cNvSpPr>
            <a:spLocks noGrp="1"/>
          </p:cNvSpPr>
          <p:nvPr>
            <p:ph type="title"/>
          </p:nvPr>
        </p:nvSpPr>
        <p:spPr>
          <a:xfrm>
            <a:off x="657226" y="457200"/>
            <a:ext cx="10877548" cy="858033"/>
          </a:xfrm>
        </p:spPr>
        <p:txBody>
          <a:bodyPr anchor="ctr"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C2F8BC4-87EB-6F4C-BF5D-A77349450A4B}"/>
              </a:ext>
            </a:extLst>
          </p:cNvPr>
          <p:cNvSpPr>
            <a:spLocks noGrp="1"/>
          </p:cNvSpPr>
          <p:nvPr>
            <p:ph type="pic" idx="1"/>
          </p:nvPr>
        </p:nvSpPr>
        <p:spPr>
          <a:xfrm>
            <a:off x="5183188" y="2057400"/>
            <a:ext cx="6351586"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87F8EA0-5092-B54F-B109-331675C11F4E}"/>
              </a:ext>
            </a:extLst>
          </p:cNvPr>
          <p:cNvSpPr>
            <a:spLocks noGrp="1"/>
          </p:cNvSpPr>
          <p:nvPr>
            <p:ph type="body" sz="half" idx="2"/>
          </p:nvPr>
        </p:nvSpPr>
        <p:spPr>
          <a:xfrm>
            <a:off x="657226" y="2057400"/>
            <a:ext cx="411479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09770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33C6513-03D0-504A-88CE-8E34A9658EF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65675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1B07DB-9E74-444C-8E4F-94B1AEC609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31CFD7-24D3-DD41-A791-862CF22B45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3649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FEC685A-1C1F-A14D-90AA-52CE45FDDCE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xmlns="" id="{4A31CFD7-24D3-DD41-A791-862CF22B452A}"/>
              </a:ext>
            </a:extLst>
          </p:cNvPr>
          <p:cNvSpPr>
            <a:spLocks noGrp="1"/>
          </p:cNvSpPr>
          <p:nvPr>
            <p:ph idx="1"/>
          </p:nvPr>
        </p:nvSpPr>
        <p:spPr>
          <a:xfrm>
            <a:off x="629920" y="1302707"/>
            <a:ext cx="10922000" cy="46713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4387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2ACCC2C5-0F16-104D-8E5C-963B3608A58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95BD10EA-2259-EA4C-B22F-D2CDEC6962B4}"/>
              </a:ext>
            </a:extLst>
          </p:cNvPr>
          <p:cNvSpPr>
            <a:spLocks noGrp="1"/>
          </p:cNvSpPr>
          <p:nvPr>
            <p:ph type="title" hasCustomPrompt="1"/>
          </p:nvPr>
        </p:nvSpPr>
        <p:spPr>
          <a:xfrm>
            <a:off x="3870780" y="4374195"/>
            <a:ext cx="4308475" cy="836633"/>
          </a:xfrm>
        </p:spPr>
        <p:txBody>
          <a:bodyPr anchor="t" anchorCtr="1">
            <a:normAutofit/>
          </a:bodyPr>
          <a:lstStyle>
            <a:lvl1pPr algn="ctr">
              <a:defRPr sz="2400"/>
            </a:lvl1pPr>
          </a:lstStyle>
          <a:p>
            <a:r>
              <a:rPr lang="en-US" dirty="0"/>
              <a:t>Speaker name</a:t>
            </a:r>
          </a:p>
        </p:txBody>
      </p:sp>
      <p:sp>
        <p:nvSpPr>
          <p:cNvPr id="10" name="Picture Placeholder 9">
            <a:extLst>
              <a:ext uri="{FF2B5EF4-FFF2-40B4-BE49-F238E27FC236}">
                <a16:creationId xmlns:a16="http://schemas.microsoft.com/office/drawing/2014/main" xmlns="" id="{3777F9D9-0D28-B946-B9F7-543E7B6057B9}"/>
              </a:ext>
            </a:extLst>
          </p:cNvPr>
          <p:cNvSpPr>
            <a:spLocks noGrp="1"/>
          </p:cNvSpPr>
          <p:nvPr>
            <p:ph type="pic" sz="quarter" idx="10"/>
          </p:nvPr>
        </p:nvSpPr>
        <p:spPr>
          <a:xfrm>
            <a:off x="3870780" y="1515649"/>
            <a:ext cx="4308475" cy="2668043"/>
          </a:xfrm>
        </p:spPr>
        <p:txBody>
          <a:bodyPr/>
          <a:lstStyle/>
          <a:p>
            <a:endParaRPr lang="en-US"/>
          </a:p>
        </p:txBody>
      </p:sp>
    </p:spTree>
    <p:extLst>
      <p:ext uri="{BB962C8B-B14F-4D97-AF65-F5344CB8AC3E}">
        <p14:creationId xmlns:p14="http://schemas.microsoft.com/office/powerpoint/2010/main" val="3091898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B4AF51-ECC0-CC4A-B650-6FA3FF140C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8644929-2FF2-5542-8DFF-43C8F36E2BDD}"/>
              </a:ext>
            </a:extLst>
          </p:cNvPr>
          <p:cNvSpPr>
            <a:spLocks noGrp="1"/>
          </p:cNvSpPr>
          <p:nvPr>
            <p:ph sz="half" idx="1"/>
          </p:nvPr>
        </p:nvSpPr>
        <p:spPr>
          <a:xfrm>
            <a:off x="838200" y="1825625"/>
            <a:ext cx="5181600" cy="3986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8A5E63F-BB29-534F-ABED-F6699A96FE54}"/>
              </a:ext>
            </a:extLst>
          </p:cNvPr>
          <p:cNvSpPr>
            <a:spLocks noGrp="1"/>
          </p:cNvSpPr>
          <p:nvPr>
            <p:ph sz="half" idx="2"/>
          </p:nvPr>
        </p:nvSpPr>
        <p:spPr>
          <a:xfrm>
            <a:off x="6172200" y="1825625"/>
            <a:ext cx="5181600" cy="3986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2807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B56D0E0-2711-CE4E-B0EE-4513A47234E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xmlns="" id="{38644929-2FF2-5542-8DFF-43C8F36E2BDD}"/>
              </a:ext>
            </a:extLst>
          </p:cNvPr>
          <p:cNvSpPr>
            <a:spLocks noGrp="1"/>
          </p:cNvSpPr>
          <p:nvPr>
            <p:ph sz="half" idx="1"/>
          </p:nvPr>
        </p:nvSpPr>
        <p:spPr>
          <a:xfrm>
            <a:off x="626301" y="1415441"/>
            <a:ext cx="5393499" cy="44467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58A5E63F-BB29-534F-ABED-F6699A96FE54}"/>
              </a:ext>
            </a:extLst>
          </p:cNvPr>
          <p:cNvSpPr>
            <a:spLocks noGrp="1"/>
          </p:cNvSpPr>
          <p:nvPr>
            <p:ph sz="half" idx="2"/>
          </p:nvPr>
        </p:nvSpPr>
        <p:spPr>
          <a:xfrm>
            <a:off x="6172200" y="1415441"/>
            <a:ext cx="5393498" cy="4446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519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236369-973D-784B-A80C-E1A69C24147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7583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0894EC8-8588-164D-AEA0-9F8C376BD8B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04842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8ADFF9-2F12-784F-AAE3-4EA7A3424335}"/>
              </a:ext>
            </a:extLst>
          </p:cNvPr>
          <p:cNvSpPr>
            <a:spLocks noGrp="1"/>
          </p:cNvSpPr>
          <p:nvPr>
            <p:ph type="title"/>
          </p:nvPr>
        </p:nvSpPr>
        <p:spPr>
          <a:xfrm>
            <a:off x="657226" y="457200"/>
            <a:ext cx="10696574" cy="883085"/>
          </a:xfrm>
        </p:spPr>
        <p:txBody>
          <a:bodyPr anchor="ctr" anchorCtr="0"/>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xmlns="" id="{7E24BB71-118A-F448-A5A5-549E5EEC7EF2}"/>
              </a:ext>
            </a:extLst>
          </p:cNvPr>
          <p:cNvSpPr>
            <a:spLocks noGrp="1"/>
          </p:cNvSpPr>
          <p:nvPr>
            <p:ph idx="1"/>
          </p:nvPr>
        </p:nvSpPr>
        <p:spPr>
          <a:xfrm>
            <a:off x="5183188" y="2049462"/>
            <a:ext cx="6351586" cy="3811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CA7D3CC8-9986-B542-AA48-3479F318275D}"/>
              </a:ext>
            </a:extLst>
          </p:cNvPr>
          <p:cNvSpPr>
            <a:spLocks noGrp="1"/>
          </p:cNvSpPr>
          <p:nvPr>
            <p:ph type="body" sz="half" idx="2"/>
          </p:nvPr>
        </p:nvSpPr>
        <p:spPr>
          <a:xfrm>
            <a:off x="657226" y="2057400"/>
            <a:ext cx="411479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04261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41C00EA-E55C-674B-9E37-3B7AB667DF1C}"/>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xmlns="" id="{93461170-925C-B540-9262-729FF21A7528}"/>
              </a:ext>
            </a:extLst>
          </p:cNvPr>
          <p:cNvSpPr>
            <a:spLocks noGrp="1"/>
          </p:cNvSpPr>
          <p:nvPr>
            <p:ph type="title"/>
          </p:nvPr>
        </p:nvSpPr>
        <p:spPr>
          <a:xfrm>
            <a:off x="629920" y="385445"/>
            <a:ext cx="10922000" cy="915035"/>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1155CC43-B8E8-A646-AA84-BD13C40E7E1B}"/>
              </a:ext>
            </a:extLst>
          </p:cNvPr>
          <p:cNvSpPr>
            <a:spLocks noGrp="1"/>
          </p:cNvSpPr>
          <p:nvPr>
            <p:ph type="body" idx="1"/>
          </p:nvPr>
        </p:nvSpPr>
        <p:spPr>
          <a:xfrm>
            <a:off x="629920" y="1835785"/>
            <a:ext cx="10922000" cy="413829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8318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54" r:id="rId7"/>
    <p:sldLayoutId id="2147483655" r:id="rId8"/>
    <p:sldLayoutId id="2147483656" r:id="rId9"/>
    <p:sldLayoutId id="2147483657" r:id="rId10"/>
    <p:sldLayoutId id="2147483659" r:id="rId11"/>
  </p:sldLayoutIdLst>
  <p:txStyles>
    <p:titleStyle>
      <a:lvl1pPr algn="l" defTabSz="914400" rtl="0" eaLnBrk="1" latinLnBrk="0" hangingPunct="1">
        <a:lnSpc>
          <a:spcPct val="90000"/>
        </a:lnSpc>
        <a:spcBef>
          <a:spcPct val="0"/>
        </a:spcBef>
        <a:buNone/>
        <a:defRPr sz="3600" b="1"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4.jp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g"/><Relationship Id="rId9" Type="http://schemas.openxmlformats.org/officeDocument/2006/relationships/image" Target="../media/image1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639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6142" y="953058"/>
            <a:ext cx="5862918" cy="1692771"/>
          </a:xfrm>
          <a:prstGeom prst="rect">
            <a:avLst/>
          </a:prstGeom>
          <a:noFill/>
        </p:spPr>
        <p:txBody>
          <a:bodyPr wrap="square" rtlCol="0">
            <a:spAutoFit/>
          </a:bodyPr>
          <a:lstStyle/>
          <a:p>
            <a:pPr>
              <a:lnSpc>
                <a:spcPct val="150000"/>
              </a:lnSpc>
            </a:pPr>
            <a:r>
              <a:rPr lang="en-CA" sz="4000" b="1" dirty="0" smtClean="0">
                <a:latin typeface="Verdana" panose="020B0604030504040204" pitchFamily="34" charset="0"/>
                <a:ea typeface="Verdana" panose="020B0604030504040204" pitchFamily="34" charset="0"/>
                <a:cs typeface="Verdana" panose="020B0604030504040204" pitchFamily="34" charset="0"/>
              </a:rPr>
              <a:t>Alumni Reunion</a:t>
            </a:r>
          </a:p>
          <a:p>
            <a:r>
              <a:rPr lang="en-CA" sz="2200" b="1" dirty="0" smtClean="0">
                <a:latin typeface="Verdana" panose="020B0604030504040204" pitchFamily="34" charset="0"/>
                <a:ea typeface="Verdana" panose="020B0604030504040204" pitchFamily="34" charset="0"/>
                <a:cs typeface="Verdana" panose="020B0604030504040204" pitchFamily="34" charset="0"/>
              </a:rPr>
              <a:t>Rebranding the University’s signature alumni event</a:t>
            </a:r>
            <a:endParaRPr lang="en-CA" sz="2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726143" y="2814913"/>
            <a:ext cx="5075638" cy="2400657"/>
          </a:xfrm>
          <a:prstGeom prst="rect">
            <a:avLst/>
          </a:prstGeom>
          <a:noFill/>
        </p:spPr>
        <p:txBody>
          <a:bodyPr wrap="square" rtlCol="0">
            <a:spAutoFit/>
          </a:bodyPr>
          <a:lstStyle/>
          <a:p>
            <a:r>
              <a:rPr lang="en-CA" sz="1500" dirty="0" smtClean="0">
                <a:latin typeface="Verdana" panose="020B0604030504040204" pitchFamily="34" charset="0"/>
                <a:ea typeface="Verdana" panose="020B0604030504040204" pitchFamily="34" charset="0"/>
                <a:cs typeface="Verdana" panose="020B0604030504040204" pitchFamily="34" charset="0"/>
              </a:rPr>
              <a:t>Presented by:</a:t>
            </a:r>
          </a:p>
          <a:p>
            <a:endParaRPr lang="en-CA" sz="1500" dirty="0">
              <a:latin typeface="Verdana" panose="020B0604030504040204" pitchFamily="34" charset="0"/>
              <a:ea typeface="Verdana" panose="020B0604030504040204" pitchFamily="34" charset="0"/>
              <a:cs typeface="Verdana" panose="020B0604030504040204" pitchFamily="34" charset="0"/>
            </a:endParaRPr>
          </a:p>
          <a:p>
            <a:r>
              <a:rPr lang="en-CA" sz="1500" dirty="0" smtClean="0">
                <a:latin typeface="Verdana" panose="020B0604030504040204" pitchFamily="34" charset="0"/>
                <a:ea typeface="Verdana" panose="020B0604030504040204" pitchFamily="34" charset="0"/>
                <a:cs typeface="Verdana" panose="020B0604030504040204" pitchFamily="34" charset="0"/>
              </a:rPr>
              <a:t>Rachel Chochinov</a:t>
            </a:r>
          </a:p>
          <a:p>
            <a:r>
              <a:rPr lang="en-CA" sz="1500" dirty="0" smtClean="0">
                <a:latin typeface="Verdana" panose="020B0604030504040204" pitchFamily="34" charset="0"/>
                <a:ea typeface="Verdana" panose="020B0604030504040204" pitchFamily="34" charset="0"/>
                <a:cs typeface="Verdana" panose="020B0604030504040204" pitchFamily="34" charset="0"/>
              </a:rPr>
              <a:t>Integrated Marketing Communications Manager</a:t>
            </a:r>
          </a:p>
          <a:p>
            <a:r>
              <a:rPr lang="en-CA" sz="1500" dirty="0" smtClean="0">
                <a:latin typeface="Verdana" panose="020B0604030504040204" pitchFamily="34" charset="0"/>
                <a:ea typeface="Verdana" panose="020B0604030504040204" pitchFamily="34" charset="0"/>
                <a:cs typeface="Verdana" panose="020B0604030504040204" pitchFamily="34" charset="0"/>
              </a:rPr>
              <a:t>Advancement Communications &amp; Marketing</a:t>
            </a:r>
          </a:p>
          <a:p>
            <a:endParaRPr lang="en-CA" sz="1500" dirty="0">
              <a:latin typeface="Verdana" panose="020B0604030504040204" pitchFamily="34" charset="0"/>
              <a:ea typeface="Verdana" panose="020B0604030504040204" pitchFamily="34" charset="0"/>
              <a:cs typeface="Verdana" panose="020B0604030504040204" pitchFamily="34" charset="0"/>
            </a:endParaRPr>
          </a:p>
          <a:p>
            <a:r>
              <a:rPr lang="en-CA" sz="1500" dirty="0" smtClean="0">
                <a:latin typeface="Verdana" panose="020B0604030504040204" pitchFamily="34" charset="0"/>
                <a:ea typeface="Verdana" panose="020B0604030504040204" pitchFamily="34" charset="0"/>
                <a:cs typeface="Verdana" panose="020B0604030504040204" pitchFamily="34" charset="0"/>
              </a:rPr>
              <a:t>Kimberly Lyn</a:t>
            </a:r>
          </a:p>
          <a:p>
            <a:r>
              <a:rPr lang="en-CA" sz="1500" dirty="0" smtClean="0">
                <a:latin typeface="Verdana" panose="020B0604030504040204" pitchFamily="34" charset="0"/>
                <a:ea typeface="Verdana" panose="020B0604030504040204" pitchFamily="34" charset="0"/>
                <a:cs typeface="Verdana" panose="020B0604030504040204" pitchFamily="34" charset="0"/>
              </a:rPr>
              <a:t>Digital Editor and Community Manager</a:t>
            </a:r>
          </a:p>
          <a:p>
            <a:r>
              <a:rPr lang="en-CA" sz="1500" dirty="0">
                <a:latin typeface="Verdana" panose="020B0604030504040204" pitchFamily="34" charset="0"/>
                <a:ea typeface="Verdana" panose="020B0604030504040204" pitchFamily="34" charset="0"/>
                <a:cs typeface="Verdana" panose="020B0604030504040204" pitchFamily="34" charset="0"/>
              </a:rPr>
              <a:t>Advancement Communications &amp; Marketing</a:t>
            </a:r>
          </a:p>
          <a:p>
            <a:endParaRPr lang="en-CA" sz="15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4028" r="21477"/>
          <a:stretch/>
        </p:blipFill>
        <p:spPr>
          <a:xfrm>
            <a:off x="9479104" y="3169502"/>
            <a:ext cx="1798694" cy="184690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4704" y="1304922"/>
            <a:ext cx="2713094" cy="180701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1781" y="1306107"/>
            <a:ext cx="2703580" cy="1805827"/>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10877"/>
          <a:stretch/>
        </p:blipFill>
        <p:spPr>
          <a:xfrm>
            <a:off x="7666316" y="3169502"/>
            <a:ext cx="1727998" cy="1846907"/>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44" t="2134" b="12843"/>
          <a:stretch/>
        </p:blipFill>
        <p:spPr>
          <a:xfrm>
            <a:off x="5801780" y="3169502"/>
            <a:ext cx="1801364" cy="1846907"/>
          </a:xfrm>
          <a:prstGeom prst="rect">
            <a:avLst/>
          </a:prstGeom>
        </p:spPr>
      </p:pic>
    </p:spTree>
    <p:extLst>
      <p:ext uri="{BB962C8B-B14F-4D97-AF65-F5344CB8AC3E}">
        <p14:creationId xmlns:p14="http://schemas.microsoft.com/office/powerpoint/2010/main" val="34883059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9FA8DE-45CE-DC4A-BD27-9E7D4C266CE7}"/>
              </a:ext>
            </a:extLst>
          </p:cNvPr>
          <p:cNvSpPr>
            <a:spLocks noGrp="1"/>
          </p:cNvSpPr>
          <p:nvPr>
            <p:ph type="title"/>
          </p:nvPr>
        </p:nvSpPr>
        <p:spPr/>
        <p:txBody>
          <a:bodyPr/>
          <a:lstStyle/>
          <a:p>
            <a:r>
              <a:rPr lang="en-US" dirty="0" smtClean="0"/>
              <a:t>The Opportunity</a:t>
            </a:r>
            <a:endParaRPr lang="en-US" dirty="0"/>
          </a:p>
        </p:txBody>
      </p:sp>
      <p:sp>
        <p:nvSpPr>
          <p:cNvPr id="4" name="Content Placeholder 3">
            <a:extLst>
              <a:ext uri="{FF2B5EF4-FFF2-40B4-BE49-F238E27FC236}">
                <a16:creationId xmlns:a16="http://schemas.microsoft.com/office/drawing/2014/main" xmlns="" id="{41BF48C7-8652-9C4E-972D-367FAA41AD49}"/>
              </a:ext>
            </a:extLst>
          </p:cNvPr>
          <p:cNvSpPr>
            <a:spLocks noGrp="1"/>
          </p:cNvSpPr>
          <p:nvPr>
            <p:ph sz="half" idx="2"/>
          </p:nvPr>
        </p:nvSpPr>
        <p:spPr>
          <a:xfrm>
            <a:off x="629919" y="1599888"/>
            <a:ext cx="9438420" cy="2317308"/>
          </a:xfrm>
        </p:spPr>
        <p:txBody>
          <a:bodyPr/>
          <a:lstStyle/>
          <a:p>
            <a:pPr marL="0" indent="0">
              <a:lnSpc>
                <a:spcPct val="100000"/>
              </a:lnSpc>
              <a:buNone/>
            </a:pPr>
            <a:r>
              <a:rPr lang="en-US" dirty="0" smtClean="0"/>
              <a:t>Build on the success of Spring Reunion to develop a fully integrated experience rooted in the alumni engagement value proposition and the Boundless brand.</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846" t="10530" r="67306" b="8398"/>
          <a:stretch/>
        </p:blipFill>
        <p:spPr>
          <a:xfrm>
            <a:off x="711995" y="2975336"/>
            <a:ext cx="1975964" cy="252790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2365" t="10832" r="2951" b="10929"/>
          <a:stretch/>
        </p:blipFill>
        <p:spPr>
          <a:xfrm>
            <a:off x="2526871" y="2926598"/>
            <a:ext cx="2432755" cy="25848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6709" r="20034"/>
          <a:stretch/>
        </p:blipFill>
        <p:spPr>
          <a:xfrm>
            <a:off x="5242474" y="3044050"/>
            <a:ext cx="3981038" cy="2385643"/>
          </a:xfrm>
          <a:prstGeom prst="rect">
            <a:avLst/>
          </a:prstGeom>
        </p:spPr>
      </p:pic>
      <p:sp>
        <p:nvSpPr>
          <p:cNvPr id="10" name="Rectangle 9"/>
          <p:cNvSpPr/>
          <p:nvPr/>
        </p:nvSpPr>
        <p:spPr>
          <a:xfrm>
            <a:off x="629920" y="2947689"/>
            <a:ext cx="4409219" cy="2481322"/>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a:off x="5121214" y="2955542"/>
            <a:ext cx="4171873" cy="2473469"/>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1502241" y="5405027"/>
            <a:ext cx="2989921" cy="323165"/>
          </a:xfrm>
          <a:prstGeom prst="rect">
            <a:avLst/>
          </a:prstGeom>
          <a:noFill/>
        </p:spPr>
        <p:txBody>
          <a:bodyPr wrap="none" rtlCol="0">
            <a:spAutoFit/>
          </a:bodyPr>
          <a:lstStyle/>
          <a:p>
            <a:r>
              <a:rPr lang="en-CA" sz="1500" b="1" dirty="0" smtClean="0">
                <a:latin typeface="Verdana" panose="020B0604030504040204" pitchFamily="34" charset="0"/>
                <a:ea typeface="Verdana" panose="020B0604030504040204" pitchFamily="34" charset="0"/>
                <a:cs typeface="Verdana" panose="020B0604030504040204" pitchFamily="34" charset="0"/>
              </a:rPr>
              <a:t>Alumni Relations Rebrand</a:t>
            </a:r>
            <a:endParaRPr lang="en-CA" sz="1500" b="1"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p:cNvSpPr txBox="1"/>
          <p:nvPr/>
        </p:nvSpPr>
        <p:spPr>
          <a:xfrm>
            <a:off x="6437806" y="5404712"/>
            <a:ext cx="1838965" cy="323165"/>
          </a:xfrm>
          <a:prstGeom prst="rect">
            <a:avLst/>
          </a:prstGeom>
          <a:noFill/>
        </p:spPr>
        <p:txBody>
          <a:bodyPr wrap="none" rtlCol="0">
            <a:spAutoFit/>
          </a:bodyPr>
          <a:lstStyle/>
          <a:p>
            <a:r>
              <a:rPr lang="en-CA" sz="1500" b="1" dirty="0" smtClean="0">
                <a:latin typeface="Verdana" panose="020B0604030504040204" pitchFamily="34" charset="0"/>
                <a:ea typeface="Verdana" panose="020B0604030504040204" pitchFamily="34" charset="0"/>
                <a:cs typeface="Verdana" panose="020B0604030504040204" pitchFamily="34" charset="0"/>
              </a:rPr>
              <a:t>Spring Reunion</a:t>
            </a:r>
            <a:endParaRPr lang="en-CA" sz="15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557687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9FA8DE-45CE-DC4A-BD27-9E7D4C266CE7}"/>
              </a:ext>
            </a:extLst>
          </p:cNvPr>
          <p:cNvSpPr>
            <a:spLocks noGrp="1"/>
          </p:cNvSpPr>
          <p:nvPr>
            <p:ph type="title"/>
          </p:nvPr>
        </p:nvSpPr>
        <p:spPr/>
        <p:txBody>
          <a:bodyPr/>
          <a:lstStyle/>
          <a:p>
            <a:r>
              <a:rPr lang="en-US" dirty="0" smtClean="0"/>
              <a:t>Creative Idea</a:t>
            </a:r>
            <a:endParaRPr lang="en-US" dirty="0"/>
          </a:p>
        </p:txBody>
      </p:sp>
      <p:sp>
        <p:nvSpPr>
          <p:cNvPr id="4" name="Content Placeholder 3">
            <a:extLst>
              <a:ext uri="{FF2B5EF4-FFF2-40B4-BE49-F238E27FC236}">
                <a16:creationId xmlns:a16="http://schemas.microsoft.com/office/drawing/2014/main" xmlns="" id="{41BF48C7-8652-9C4E-972D-367FAA41AD49}"/>
              </a:ext>
            </a:extLst>
          </p:cNvPr>
          <p:cNvSpPr>
            <a:spLocks noGrp="1"/>
          </p:cNvSpPr>
          <p:nvPr>
            <p:ph sz="half" idx="2"/>
          </p:nvPr>
        </p:nvSpPr>
        <p:spPr>
          <a:xfrm>
            <a:off x="629920" y="1734111"/>
            <a:ext cx="5794631" cy="3986452"/>
          </a:xfrm>
        </p:spPr>
        <p:txBody>
          <a:bodyPr>
            <a:normAutofit/>
          </a:bodyPr>
          <a:lstStyle/>
          <a:p>
            <a:pPr marL="0" indent="0">
              <a:lnSpc>
                <a:spcPct val="100000"/>
              </a:lnSpc>
              <a:buNone/>
            </a:pPr>
            <a:r>
              <a:rPr lang="en-US" dirty="0" smtClean="0"/>
              <a:t>Our concept, </a:t>
            </a:r>
            <a:r>
              <a:rPr lang="en-US" i="1" dirty="0" smtClean="0"/>
              <a:t>So Many Beginnings</a:t>
            </a:r>
            <a:r>
              <a:rPr lang="en-US" dirty="0" smtClean="0"/>
              <a:t>, speaks to the transformative experiences of our university days—first times, eureka moments, and the special people and places that helped us discover who we are. It invites our alumni to revisit pivotal U of T moments, create new moments, and share their stories.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5251" y="1829114"/>
            <a:ext cx="4931677" cy="3196196"/>
          </a:xfrm>
          <a:prstGeom prst="rect">
            <a:avLst/>
          </a:prstGeom>
        </p:spPr>
      </p:pic>
    </p:spTree>
    <p:extLst>
      <p:ext uri="{BB962C8B-B14F-4D97-AF65-F5344CB8AC3E}">
        <p14:creationId xmlns:p14="http://schemas.microsoft.com/office/powerpoint/2010/main" val="21586272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9FA8DE-45CE-DC4A-BD27-9E7D4C266CE7}"/>
              </a:ext>
            </a:extLst>
          </p:cNvPr>
          <p:cNvSpPr>
            <a:spLocks noGrp="1"/>
          </p:cNvSpPr>
          <p:nvPr>
            <p:ph type="title"/>
          </p:nvPr>
        </p:nvSpPr>
        <p:spPr/>
        <p:txBody>
          <a:bodyPr/>
          <a:lstStyle/>
          <a:p>
            <a:r>
              <a:rPr lang="en-US" dirty="0" smtClean="0"/>
              <a:t>Implementation</a:t>
            </a:r>
            <a:endParaRPr lang="en-US" dirty="0"/>
          </a:p>
        </p:txBody>
      </p:sp>
      <p:pic>
        <p:nvPicPr>
          <p:cNvPr id="5" name="Picture 4">
            <a:extLst>
              <a:ext uri="{FF2B5EF4-FFF2-40B4-BE49-F238E27FC236}">
                <a16:creationId xmlns:a16="http://schemas.microsoft.com/office/drawing/2014/main" xmlns="" id="{5CE0020D-9644-2443-960D-66E329F1EFCB}"/>
              </a:ext>
            </a:extLst>
          </p:cNvPr>
          <p:cNvPicPr>
            <a:picLocks noChangeAspect="1"/>
          </p:cNvPicPr>
          <p:nvPr/>
        </p:nvPicPr>
        <p:blipFill rotWithShape="1">
          <a:blip r:embed="rId3"/>
          <a:srcRect l="4884" t="23622" r="45886" b="16469"/>
          <a:stretch/>
        </p:blipFill>
        <p:spPr>
          <a:xfrm>
            <a:off x="5825614" y="3465260"/>
            <a:ext cx="2960370" cy="2028555"/>
          </a:xfrm>
          <a:prstGeom prst="rect">
            <a:avLst/>
          </a:prstGeom>
        </p:spPr>
      </p:pic>
      <p:pic>
        <p:nvPicPr>
          <p:cNvPr id="8" name="Picture 7">
            <a:extLst>
              <a:ext uri="{FF2B5EF4-FFF2-40B4-BE49-F238E27FC236}">
                <a16:creationId xmlns:a16="http://schemas.microsoft.com/office/drawing/2014/main" xmlns="" id="{93D6BADA-BFFE-E34E-84DD-4401A0DB6058}"/>
              </a:ext>
            </a:extLst>
          </p:cNvPr>
          <p:cNvPicPr>
            <a:picLocks noChangeAspect="1"/>
          </p:cNvPicPr>
          <p:nvPr/>
        </p:nvPicPr>
        <p:blipFill rotWithShape="1">
          <a:blip r:embed="rId4"/>
          <a:srcRect l="40822" t="22264" r="11338" b="9639"/>
          <a:stretch/>
        </p:blipFill>
        <p:spPr>
          <a:xfrm>
            <a:off x="5925457" y="1437214"/>
            <a:ext cx="2645924" cy="2120759"/>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b="2285"/>
          <a:stretch/>
        </p:blipFill>
        <p:spPr>
          <a:xfrm>
            <a:off x="3208227" y="1524998"/>
            <a:ext cx="2682198" cy="1668997"/>
          </a:xfrm>
          <a:prstGeom prst="rect">
            <a:avLst/>
          </a:prstGeom>
        </p:spPr>
      </p:pic>
      <p:pic>
        <p:nvPicPr>
          <p:cNvPr id="12" name="Content Placeholder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2687" y="1381671"/>
            <a:ext cx="3114655" cy="4069817"/>
          </a:xfrm>
          <a:prstGeom prst="rect">
            <a:avLst/>
          </a:prstGeom>
        </p:spPr>
      </p:pic>
      <p:pic>
        <p:nvPicPr>
          <p:cNvPr id="13" name="Picture 12">
            <a:extLst>
              <a:ext uri="{FF2B5EF4-FFF2-40B4-BE49-F238E27FC236}">
                <a16:creationId xmlns:a16="http://schemas.microsoft.com/office/drawing/2014/main" xmlns="" id="{B5B94B63-D154-F74D-A548-7BC2BA7AA8EE}"/>
              </a:ext>
            </a:extLst>
          </p:cNvPr>
          <p:cNvPicPr>
            <a:picLocks noChangeAspect="1"/>
          </p:cNvPicPr>
          <p:nvPr/>
        </p:nvPicPr>
        <p:blipFill rotWithShape="1">
          <a:blip r:embed="rId8"/>
          <a:srcRect t="25543" r="18706" b="16446"/>
          <a:stretch/>
        </p:blipFill>
        <p:spPr>
          <a:xfrm>
            <a:off x="424218" y="3236322"/>
            <a:ext cx="5512944" cy="2215166"/>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6622" y="1524999"/>
            <a:ext cx="2501684" cy="1668996"/>
          </a:xfrm>
          <a:prstGeom prst="rect">
            <a:avLst/>
          </a:prstGeom>
          <a:ln>
            <a:solidFill>
              <a:schemeClr val="bg1">
                <a:lumMod val="95000"/>
              </a:schemeClr>
            </a:solidFill>
          </a:ln>
        </p:spPr>
      </p:pic>
    </p:spTree>
    <p:extLst>
      <p:ext uri="{BB962C8B-B14F-4D97-AF65-F5344CB8AC3E}">
        <p14:creationId xmlns:p14="http://schemas.microsoft.com/office/powerpoint/2010/main" val="817568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9FA8DE-45CE-DC4A-BD27-9E7D4C266CE7}"/>
              </a:ext>
            </a:extLst>
          </p:cNvPr>
          <p:cNvSpPr>
            <a:spLocks noGrp="1"/>
          </p:cNvSpPr>
          <p:nvPr>
            <p:ph type="title"/>
          </p:nvPr>
        </p:nvSpPr>
        <p:spPr/>
        <p:txBody>
          <a:bodyPr/>
          <a:lstStyle/>
          <a:p>
            <a:r>
              <a:rPr lang="en-US" dirty="0" smtClean="0"/>
              <a:t>Results </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233764378"/>
              </p:ext>
            </p:extLst>
          </p:nvPr>
        </p:nvGraphicFramePr>
        <p:xfrm>
          <a:off x="629920" y="1579217"/>
          <a:ext cx="10922000" cy="4457700"/>
        </p:xfrm>
        <a:graphic>
          <a:graphicData uri="http://schemas.openxmlformats.org/drawingml/2006/table">
            <a:tbl>
              <a:tblPr firstRow="1" bandRow="1">
                <a:tableStyleId>{F5AB1C69-6EDB-4FF4-983F-18BD219EF322}</a:tableStyleId>
              </a:tblPr>
              <a:tblGrid>
                <a:gridCol w="2730500">
                  <a:extLst>
                    <a:ext uri="{9D8B030D-6E8A-4147-A177-3AD203B41FA5}">
                      <a16:colId xmlns:a16="http://schemas.microsoft.com/office/drawing/2014/main" xmlns="" val="2201285934"/>
                    </a:ext>
                  </a:extLst>
                </a:gridCol>
                <a:gridCol w="2730500">
                  <a:extLst>
                    <a:ext uri="{9D8B030D-6E8A-4147-A177-3AD203B41FA5}">
                      <a16:colId xmlns:a16="http://schemas.microsoft.com/office/drawing/2014/main" xmlns="" val="3816909905"/>
                    </a:ext>
                  </a:extLst>
                </a:gridCol>
                <a:gridCol w="2730500">
                  <a:extLst>
                    <a:ext uri="{9D8B030D-6E8A-4147-A177-3AD203B41FA5}">
                      <a16:colId xmlns:a16="http://schemas.microsoft.com/office/drawing/2014/main" xmlns="" val="3561254239"/>
                    </a:ext>
                  </a:extLst>
                </a:gridCol>
                <a:gridCol w="2730500">
                  <a:extLst>
                    <a:ext uri="{9D8B030D-6E8A-4147-A177-3AD203B41FA5}">
                      <a16:colId xmlns:a16="http://schemas.microsoft.com/office/drawing/2014/main" xmlns="" val="961935076"/>
                    </a:ext>
                  </a:extLst>
                </a:gridCol>
              </a:tblGrid>
              <a:tr h="170392">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Metric</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2017</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2018</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 Change</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xmlns="" val="1484352008"/>
                  </a:ext>
                </a:extLst>
              </a:tr>
              <a:tr h="170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50" dirty="0" smtClean="0">
                          <a:latin typeface="Verdana" panose="020B0604030504040204" pitchFamily="34" charset="0"/>
                          <a:ea typeface="Verdana" panose="020B0604030504040204" pitchFamily="34" charset="0"/>
                          <a:cs typeface="Verdana" panose="020B0604030504040204" pitchFamily="34" charset="0"/>
                        </a:rPr>
                        <a:t>Unique Registrants</a:t>
                      </a: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6,158</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8,553</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+38.9%</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xmlns="" val="1534104108"/>
                  </a:ext>
                </a:extLst>
              </a:tr>
              <a:tr h="170392">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Participating Divisions</a:t>
                      </a:r>
                      <a:r>
                        <a:rPr lang="en-CA" sz="1350" baseline="0" dirty="0" smtClean="0">
                          <a:latin typeface="Verdana" panose="020B0604030504040204" pitchFamily="34" charset="0"/>
                          <a:ea typeface="Verdana" panose="020B0604030504040204" pitchFamily="34" charset="0"/>
                          <a:cs typeface="Verdana" panose="020B0604030504040204" pitchFamily="34" charset="0"/>
                        </a:rPr>
                        <a:t> </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17</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23</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+35.3%</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xmlns="" val="2501806635"/>
                  </a:ext>
                </a:extLst>
              </a:tr>
              <a:tr h="170392">
                <a:tc gridSpan="4">
                  <a:txBody>
                    <a:bodyPr/>
                    <a:lstStyle/>
                    <a:p>
                      <a:r>
                        <a:rPr lang="en-CA" sz="1350" b="1" dirty="0" smtClean="0">
                          <a:latin typeface="Verdana" panose="020B0604030504040204" pitchFamily="34" charset="0"/>
                          <a:ea typeface="Verdana" panose="020B0604030504040204" pitchFamily="34" charset="0"/>
                          <a:cs typeface="Verdana" panose="020B0604030504040204" pitchFamily="34" charset="0"/>
                        </a:rPr>
                        <a:t>Social Media </a:t>
                      </a:r>
                      <a:r>
                        <a:rPr lang="en-CA" sz="1350" dirty="0" smtClean="0">
                          <a:latin typeface="Verdana" panose="020B0604030504040204" pitchFamily="34" charset="0"/>
                          <a:ea typeface="Verdana" panose="020B0604030504040204" pitchFamily="34" charset="0"/>
                          <a:cs typeface="Verdana" panose="020B0604030504040204" pitchFamily="34" charset="0"/>
                        </a:rPr>
                        <a:t>(organic)</a:t>
                      </a:r>
                      <a:endParaRPr lang="en-CA" sz="1350" b="0" dirty="0">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CA" sz="1600" dirty="0">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CA" sz="1600" dirty="0">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CA" sz="16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xmlns="" val="2303213259"/>
                  </a:ext>
                </a:extLst>
              </a:tr>
              <a:tr h="170392">
                <a:tc>
                  <a:txBody>
                    <a:bodyPr/>
                    <a:lstStyle/>
                    <a:p>
                      <a:pPr marL="742950" lvl="1" indent="-285750">
                        <a:buFont typeface="Arial" panose="020B0604020202020204" pitchFamily="34" charset="0"/>
                        <a:buChar char="•"/>
                      </a:pPr>
                      <a:r>
                        <a:rPr lang="en-CA" sz="1350" dirty="0" smtClean="0">
                          <a:latin typeface="Verdana" panose="020B0604030504040204" pitchFamily="34" charset="0"/>
                          <a:ea typeface="Verdana" panose="020B0604030504040204" pitchFamily="34" charset="0"/>
                          <a:cs typeface="Verdana" panose="020B0604030504040204" pitchFamily="34" charset="0"/>
                        </a:rPr>
                        <a:t>Reach</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281,881</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262,261</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-6.96%</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xmlns="" val="1839689444"/>
                  </a:ext>
                </a:extLst>
              </a:tr>
              <a:tr h="170392">
                <a:tc>
                  <a:txBody>
                    <a:bodyPr/>
                    <a:lstStyle/>
                    <a:p>
                      <a:pPr marL="742950" lvl="1" indent="-285750">
                        <a:buFont typeface="Arial" panose="020B0604020202020204" pitchFamily="34" charset="0"/>
                        <a:buChar char="•"/>
                      </a:pPr>
                      <a:r>
                        <a:rPr lang="en-CA" sz="1350" dirty="0" smtClean="0">
                          <a:latin typeface="Verdana" panose="020B0604030504040204" pitchFamily="34" charset="0"/>
                          <a:ea typeface="Verdana" panose="020B0604030504040204" pitchFamily="34" charset="0"/>
                          <a:cs typeface="Verdana" panose="020B0604030504040204" pitchFamily="34" charset="0"/>
                        </a:rPr>
                        <a:t>Impressions </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1,133,317</a:t>
                      </a: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1,418,439</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+25.16%</a:t>
                      </a:r>
                    </a:p>
                  </a:txBody>
                  <a:tcPr/>
                </a:tc>
                <a:extLst>
                  <a:ext uri="{0D108BD9-81ED-4DB2-BD59-A6C34878D82A}">
                    <a16:rowId xmlns:a16="http://schemas.microsoft.com/office/drawing/2014/main" xmlns="" val="2315322527"/>
                  </a:ext>
                </a:extLst>
              </a:tr>
              <a:tr h="170392">
                <a:tc>
                  <a:txBody>
                    <a:bodyPr/>
                    <a:lstStyle/>
                    <a:p>
                      <a:pPr marL="742950" lvl="1" indent="-285750">
                        <a:buFont typeface="Arial" panose="020B0604020202020204" pitchFamily="34" charset="0"/>
                        <a:buChar char="•"/>
                      </a:pPr>
                      <a:r>
                        <a:rPr lang="en-CA" sz="1350" dirty="0" smtClean="0">
                          <a:latin typeface="Verdana" panose="020B0604030504040204" pitchFamily="34" charset="0"/>
                          <a:ea typeface="Verdana" panose="020B0604030504040204" pitchFamily="34" charset="0"/>
                          <a:cs typeface="Verdana" panose="020B0604030504040204" pitchFamily="34" charset="0"/>
                        </a:rPr>
                        <a:t>Engagements</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14,763</a:t>
                      </a: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17,464</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+18.13%</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xmlns="" val="2534588249"/>
                  </a:ext>
                </a:extLst>
              </a:tr>
              <a:tr h="170392">
                <a:tc gridSpan="4">
                  <a:txBody>
                    <a:bodyPr/>
                    <a:lstStyle/>
                    <a:p>
                      <a:r>
                        <a:rPr lang="en-CA" sz="1350" b="1" dirty="0" smtClean="0">
                          <a:latin typeface="Verdana" panose="020B0604030504040204" pitchFamily="34" charset="0"/>
                          <a:ea typeface="Verdana" panose="020B0604030504040204" pitchFamily="34" charset="0"/>
                          <a:cs typeface="Verdana" panose="020B0604030504040204" pitchFamily="34" charset="0"/>
                        </a:rPr>
                        <a:t>Paid Digital Advertising </a:t>
                      </a:r>
                      <a:r>
                        <a:rPr lang="en-CA" sz="1350" dirty="0" smtClean="0">
                          <a:latin typeface="Verdana" panose="020B0604030504040204" pitchFamily="34" charset="0"/>
                          <a:ea typeface="Verdana" panose="020B0604030504040204" pitchFamily="34" charset="0"/>
                          <a:cs typeface="Verdana" panose="020B0604030504040204" pitchFamily="34" charset="0"/>
                        </a:rPr>
                        <a:t>(Facebook and Google remarketing)</a:t>
                      </a:r>
                      <a:endParaRPr lang="en-CA" sz="1350" b="0" dirty="0">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CA" sz="1600" dirty="0">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CA" sz="1600" dirty="0">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CA" sz="16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xmlns="" val="2983325641"/>
                  </a:ext>
                </a:extLst>
              </a:tr>
              <a:tr h="170392">
                <a:tc>
                  <a:txBody>
                    <a:bodyPr/>
                    <a:lstStyle/>
                    <a:p>
                      <a:pPr marL="742950" lvl="1" indent="-285750">
                        <a:buFont typeface="Arial" panose="020B0604020202020204" pitchFamily="34" charset="0"/>
                        <a:buChar char="•"/>
                      </a:pPr>
                      <a:r>
                        <a:rPr lang="en-CA" sz="1350" dirty="0" smtClean="0">
                          <a:latin typeface="Verdana" panose="020B0604030504040204" pitchFamily="34" charset="0"/>
                          <a:ea typeface="Verdana" panose="020B0604030504040204" pitchFamily="34" charset="0"/>
                          <a:cs typeface="Verdana" panose="020B0604030504040204" pitchFamily="34" charset="0"/>
                        </a:rPr>
                        <a:t>Impressions</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50" kern="1200" dirty="0" smtClean="0">
                          <a:latin typeface="Verdana" panose="020B0604030504040204" pitchFamily="34" charset="0"/>
                          <a:ea typeface="Verdana" panose="020B0604030504040204" pitchFamily="34" charset="0"/>
                          <a:cs typeface="Verdana" panose="020B0604030504040204" pitchFamily="34" charset="0"/>
                        </a:rPr>
                        <a:t>-</a:t>
                      </a:r>
                      <a:endParaRPr lang="en-CA" sz="135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kern="1200" dirty="0" smtClean="0">
                          <a:latin typeface="Verdana" panose="020B0604030504040204" pitchFamily="34" charset="0"/>
                          <a:ea typeface="Verdana" panose="020B0604030504040204" pitchFamily="34" charset="0"/>
                          <a:cs typeface="Verdana" panose="020B0604030504040204" pitchFamily="34" charset="0"/>
                        </a:rPr>
                        <a:t>7,105,152</a:t>
                      </a:r>
                      <a:endParaRPr lang="en-CA" sz="135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50" kern="1200" dirty="0" smtClean="0">
                          <a:latin typeface="Verdana" panose="020B0604030504040204" pitchFamily="34" charset="0"/>
                          <a:ea typeface="Verdana" panose="020B0604030504040204" pitchFamily="34" charset="0"/>
                          <a:cs typeface="Verdana" panose="020B0604030504040204" pitchFamily="34" charset="0"/>
                        </a:rPr>
                        <a:t>HUGE</a:t>
                      </a:r>
                      <a:r>
                        <a:rPr lang="en-CA" sz="1350" kern="1200" baseline="0" dirty="0" smtClean="0">
                          <a:latin typeface="Verdana" panose="020B0604030504040204" pitchFamily="34" charset="0"/>
                          <a:ea typeface="Verdana" panose="020B0604030504040204" pitchFamily="34" charset="0"/>
                          <a:cs typeface="Verdana" panose="020B0604030504040204" pitchFamily="34" charset="0"/>
                        </a:rPr>
                        <a:t> increase! ;)</a:t>
                      </a:r>
                      <a:endParaRPr lang="en-CA" sz="135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xmlns="" val="3287797909"/>
                  </a:ext>
                </a:extLst>
              </a:tr>
              <a:tr h="170392">
                <a:tc>
                  <a:txBody>
                    <a:bodyPr/>
                    <a:lstStyle/>
                    <a:p>
                      <a:pPr marL="742950" lvl="1" indent="-285750">
                        <a:buFont typeface="Arial" panose="020B0604020202020204" pitchFamily="34" charset="0"/>
                        <a:buChar char="•"/>
                      </a:pPr>
                      <a:r>
                        <a:rPr lang="en-CA" sz="1350" dirty="0" smtClean="0">
                          <a:latin typeface="Verdana" panose="020B0604030504040204" pitchFamily="34" charset="0"/>
                          <a:ea typeface="Verdana" panose="020B0604030504040204" pitchFamily="34" charset="0"/>
                          <a:cs typeface="Verdana" panose="020B0604030504040204" pitchFamily="34" charset="0"/>
                        </a:rPr>
                        <a:t>Clicks</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a:t>
                      </a:r>
                      <a:endParaRPr lang="en-CA" sz="135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138,150</a:t>
                      </a:r>
                      <a:endParaRPr lang="en-CA" sz="135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50" kern="1200" dirty="0" smtClean="0">
                          <a:latin typeface="Verdana" panose="020B0604030504040204" pitchFamily="34" charset="0"/>
                          <a:ea typeface="Verdana" panose="020B0604030504040204" pitchFamily="34" charset="0"/>
                          <a:cs typeface="Verdana" panose="020B0604030504040204" pitchFamily="34" charset="0"/>
                        </a:rPr>
                        <a:t>HUGE increase! ;)</a:t>
                      </a:r>
                      <a:endParaRPr lang="en-CA" sz="135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xmlns="" val="3426645262"/>
                  </a:ext>
                </a:extLst>
              </a:tr>
              <a:tr h="292100">
                <a:tc gridSpan="4">
                  <a:txBody>
                    <a:bodyPr/>
                    <a:lstStyle/>
                    <a:p>
                      <a:r>
                        <a:rPr lang="en-CA" sz="1350" b="1" dirty="0" smtClean="0">
                          <a:latin typeface="Verdana" panose="020B0604030504040204" pitchFamily="34" charset="0"/>
                          <a:ea typeface="Verdana" panose="020B0604030504040204" pitchFamily="34" charset="0"/>
                          <a:cs typeface="Verdana" panose="020B0604030504040204" pitchFamily="34" charset="0"/>
                        </a:rPr>
                        <a:t>Email</a:t>
                      </a:r>
                      <a:r>
                        <a:rPr lang="en-CA" sz="1350" dirty="0" smtClean="0">
                          <a:latin typeface="Verdana" panose="020B0604030504040204" pitchFamily="34" charset="0"/>
                          <a:ea typeface="Verdana" panose="020B0604030504040204" pitchFamily="34" charset="0"/>
                          <a:cs typeface="Verdana" panose="020B0604030504040204" pitchFamily="34" charset="0"/>
                        </a:rPr>
                        <a:t> (central and divisional)</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xmlns="" val="3161952276"/>
                  </a:ext>
                </a:extLst>
              </a:tr>
              <a:tr h="292100">
                <a:tc>
                  <a:txBody>
                    <a:bodyPr/>
                    <a:lstStyle/>
                    <a:p>
                      <a:pPr marL="628650" lvl="1" indent="-171450">
                        <a:buFont typeface="Arial" panose="020B0604020202020204" pitchFamily="34" charset="0"/>
                        <a:buChar char="•"/>
                      </a:pPr>
                      <a:r>
                        <a:rPr lang="en-CA" sz="1350" dirty="0" smtClean="0">
                          <a:latin typeface="Verdana" panose="020B0604030504040204" pitchFamily="34" charset="0"/>
                          <a:ea typeface="Verdana" panose="020B0604030504040204" pitchFamily="34" charset="0"/>
                          <a:cs typeface="Verdana" panose="020B0604030504040204" pitchFamily="34" charset="0"/>
                        </a:rPr>
                        <a:t>Click-through rate</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4.75%</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12.7%</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+167.37%</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xmlns="" val="3881575236"/>
                  </a:ext>
                </a:extLst>
              </a:tr>
              <a:tr h="292100">
                <a:tc>
                  <a:txBody>
                    <a:bodyPr/>
                    <a:lstStyle/>
                    <a:p>
                      <a:pPr marL="628650" lvl="1" indent="-171450">
                        <a:buFont typeface="Arial" panose="020B0604020202020204" pitchFamily="34" charset="0"/>
                        <a:buChar char="•"/>
                      </a:pPr>
                      <a:r>
                        <a:rPr lang="en-CA" sz="1350" dirty="0" smtClean="0">
                          <a:latin typeface="Verdana" panose="020B0604030504040204" pitchFamily="34" charset="0"/>
                          <a:ea typeface="Verdana" panose="020B0604030504040204" pitchFamily="34" charset="0"/>
                          <a:cs typeface="Verdana" panose="020B0604030504040204" pitchFamily="34" charset="0"/>
                        </a:rPr>
                        <a:t>Open rate</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30.10%</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35.13%</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+16.71%</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xmlns="" val="2026465312"/>
                  </a:ext>
                </a:extLst>
              </a:tr>
              <a:tr h="170392">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Web Sessions</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kern="1200" dirty="0" smtClean="0">
                          <a:latin typeface="Verdana" panose="020B0604030504040204" pitchFamily="34" charset="0"/>
                          <a:ea typeface="Verdana" panose="020B0604030504040204" pitchFamily="34" charset="0"/>
                          <a:cs typeface="Verdana" panose="020B0604030504040204" pitchFamily="34" charset="0"/>
                        </a:rPr>
                        <a:t>7,513</a:t>
                      </a:r>
                      <a:endParaRPr lang="en-CA" sz="1350" kern="1200" dirty="0">
                        <a:solidFill>
                          <a:schemeClr val="dk1"/>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50" kern="1200" dirty="0" smtClean="0">
                          <a:latin typeface="Verdana" panose="020B0604030504040204" pitchFamily="34" charset="0"/>
                          <a:ea typeface="Verdana" panose="020B0604030504040204" pitchFamily="34" charset="0"/>
                          <a:cs typeface="Verdana" panose="020B0604030504040204" pitchFamily="34" charset="0"/>
                        </a:rPr>
                        <a:t>107,434</a:t>
                      </a:r>
                      <a:endParaRPr lang="en-US" sz="1350" kern="1200" dirty="0" smtClean="0">
                        <a:solidFill>
                          <a:schemeClr val="dk1"/>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+1329.97%</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xmlns="" val="17941812"/>
                  </a:ext>
                </a:extLst>
              </a:tr>
              <a:tr h="170392">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Video Views</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10,688</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48,196</a:t>
                      </a:r>
                      <a:endParaRPr lang="en-CA" sz="135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CA" sz="1350" dirty="0" smtClean="0">
                          <a:latin typeface="Verdana" panose="020B0604030504040204" pitchFamily="34" charset="0"/>
                          <a:ea typeface="Verdana" panose="020B0604030504040204" pitchFamily="34" charset="0"/>
                          <a:cs typeface="Verdana" panose="020B0604030504040204" pitchFamily="34" charset="0"/>
                        </a:rPr>
                        <a:t>+350.94%</a:t>
                      </a:r>
                      <a:endParaRPr lang="en-CA" sz="135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xmlns="" val="4149174231"/>
                  </a:ext>
                </a:extLst>
              </a:tr>
            </a:tbl>
          </a:graphicData>
        </a:graphic>
      </p:graphicFrame>
    </p:spTree>
    <p:extLst>
      <p:ext uri="{BB962C8B-B14F-4D97-AF65-F5344CB8AC3E}">
        <p14:creationId xmlns:p14="http://schemas.microsoft.com/office/powerpoint/2010/main" val="3163926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Key Learnings</a:t>
            </a:r>
            <a:endParaRPr lang="en-CA" dirty="0"/>
          </a:p>
        </p:txBody>
      </p:sp>
      <p:sp>
        <p:nvSpPr>
          <p:cNvPr id="5" name="Content Placeholder 3">
            <a:extLst>
              <a:ext uri="{FF2B5EF4-FFF2-40B4-BE49-F238E27FC236}">
                <a16:creationId xmlns:a16="http://schemas.microsoft.com/office/drawing/2014/main" xmlns="" id="{41BF48C7-8652-9C4E-972D-367FAA41AD49}"/>
              </a:ext>
            </a:extLst>
          </p:cNvPr>
          <p:cNvSpPr>
            <a:spLocks noGrp="1"/>
          </p:cNvSpPr>
          <p:nvPr>
            <p:ph sz="half" idx="2"/>
          </p:nvPr>
        </p:nvSpPr>
        <p:spPr>
          <a:xfrm>
            <a:off x="629920" y="1734111"/>
            <a:ext cx="10780202" cy="3986452"/>
          </a:xfrm>
        </p:spPr>
        <p:txBody>
          <a:bodyPr>
            <a:normAutofit/>
          </a:bodyPr>
          <a:lstStyle/>
          <a:p>
            <a:pPr>
              <a:lnSpc>
                <a:spcPct val="100000"/>
              </a:lnSpc>
            </a:pPr>
            <a:r>
              <a:rPr lang="en-US" sz="2000" dirty="0" smtClean="0"/>
              <a:t>Start with strategy aligned with clear business objectives</a:t>
            </a:r>
          </a:p>
          <a:p>
            <a:pPr>
              <a:lnSpc>
                <a:spcPct val="100000"/>
              </a:lnSpc>
            </a:pPr>
            <a:r>
              <a:rPr lang="en-US" sz="2000" dirty="0" smtClean="0"/>
              <a:t>Understand your audience and the experience you want to offer</a:t>
            </a:r>
          </a:p>
          <a:p>
            <a:pPr>
              <a:lnSpc>
                <a:spcPct val="100000"/>
              </a:lnSpc>
            </a:pPr>
            <a:r>
              <a:rPr lang="en-US" sz="2000" dirty="0" smtClean="0"/>
              <a:t>Engage the right internal and external partners </a:t>
            </a:r>
          </a:p>
          <a:p>
            <a:pPr>
              <a:lnSpc>
                <a:spcPct val="100000"/>
              </a:lnSpc>
            </a:pPr>
            <a:r>
              <a:rPr lang="en-US" sz="2000" dirty="0" smtClean="0"/>
              <a:t>Champion integrated marketing and communications efforts</a:t>
            </a:r>
          </a:p>
          <a:p>
            <a:pPr>
              <a:lnSpc>
                <a:spcPct val="100000"/>
              </a:lnSpc>
            </a:pPr>
            <a:r>
              <a:rPr lang="en-US" sz="2000" dirty="0" smtClean="0"/>
              <a:t>Leverage the strength of your community—celebrate real stories from real people</a:t>
            </a:r>
          </a:p>
          <a:p>
            <a:pPr>
              <a:lnSpc>
                <a:spcPct val="100000"/>
              </a:lnSpc>
            </a:pPr>
            <a:r>
              <a:rPr lang="en-US" sz="2000" dirty="0" smtClean="0"/>
              <a:t>Measure, reflect and improve </a:t>
            </a:r>
          </a:p>
          <a:p>
            <a:pPr marL="0" indent="0">
              <a:lnSpc>
                <a:spcPct val="100000"/>
              </a:lnSpc>
              <a:buNone/>
            </a:pPr>
            <a:endParaRPr lang="en-US" sz="2000" dirty="0"/>
          </a:p>
        </p:txBody>
      </p:sp>
    </p:spTree>
    <p:extLst>
      <p:ext uri="{BB962C8B-B14F-4D97-AF65-F5344CB8AC3E}">
        <p14:creationId xmlns:p14="http://schemas.microsoft.com/office/powerpoint/2010/main" val="4188617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Thank you!</a:t>
            </a:r>
            <a:endParaRPr lang="en-CA"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399" y="1740968"/>
            <a:ext cx="2813643" cy="3967236"/>
          </a:xfrm>
          <a:prstGeom prst="rect">
            <a:avLst/>
          </a:prstGeom>
        </p:spPr>
      </p:pic>
      <p:pic>
        <p:nvPicPr>
          <p:cNvPr id="6" name="Content Placeholder 13"/>
          <p:cNvPicPr>
            <a:picLocks noChangeAspect="1"/>
          </p:cNvPicPr>
          <p:nvPr/>
        </p:nvPicPr>
        <p:blipFill rotWithShape="1">
          <a:blip r:embed="rId4" cstate="print">
            <a:extLst>
              <a:ext uri="{28A0092B-C50C-407E-A947-70E740481C1C}">
                <a14:useLocalDpi xmlns:a14="http://schemas.microsoft.com/office/drawing/2010/main" val="0"/>
              </a:ext>
            </a:extLst>
          </a:blip>
          <a:srcRect t="851" b="1"/>
          <a:stretch/>
        </p:blipFill>
        <p:spPr>
          <a:xfrm>
            <a:off x="5806176" y="957825"/>
            <a:ext cx="2290639" cy="4750378"/>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9085" r="2158" b="18048"/>
          <a:stretch/>
        </p:blipFill>
        <p:spPr>
          <a:xfrm rot="5400000">
            <a:off x="6966807" y="2188421"/>
            <a:ext cx="4750378" cy="2289189"/>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3103"/>
          <a:stretch/>
        </p:blipFill>
        <p:spPr>
          <a:xfrm>
            <a:off x="3883572" y="957825"/>
            <a:ext cx="1764074" cy="4750379"/>
          </a:xfrm>
          <a:prstGeom prst="rect">
            <a:avLst/>
          </a:prstGeom>
        </p:spPr>
      </p:pic>
    </p:spTree>
    <p:extLst>
      <p:ext uri="{BB962C8B-B14F-4D97-AF65-F5344CB8AC3E}">
        <p14:creationId xmlns:p14="http://schemas.microsoft.com/office/powerpoint/2010/main" val="3821406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254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4519</TotalTime>
  <Words>1083</Words>
  <Application>Microsoft Office PowerPoint</Application>
  <PresentationFormat>Widescreen</PresentationFormat>
  <Paragraphs>138</Paragraphs>
  <Slides>9</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Courier New</vt:lpstr>
      <vt:lpstr>Verdana</vt:lpstr>
      <vt:lpstr>Office Theme</vt:lpstr>
      <vt:lpstr>PowerPoint Presentation</vt:lpstr>
      <vt:lpstr>PowerPoint Presentation</vt:lpstr>
      <vt:lpstr>The Opportunity</vt:lpstr>
      <vt:lpstr>Creative Idea</vt:lpstr>
      <vt:lpstr>Implementation</vt:lpstr>
      <vt:lpstr>Results </vt:lpstr>
      <vt:lpstr>Key Learnings</vt:lpstr>
      <vt:lpstr>Thank you!</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Baker</dc:creator>
  <cp:lastModifiedBy>Larysa Woloszansky</cp:lastModifiedBy>
  <cp:revision>47</cp:revision>
  <cp:lastPrinted>2019-05-10T18:17:05Z</cp:lastPrinted>
  <dcterms:created xsi:type="dcterms:W3CDTF">2019-05-07T16:47:56Z</dcterms:created>
  <dcterms:modified xsi:type="dcterms:W3CDTF">2019-05-14T16:07:26Z</dcterms:modified>
</cp:coreProperties>
</file>