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57" r:id="rId4"/>
    <p:sldId id="258" r:id="rId5"/>
    <p:sldId id="265" r:id="rId6"/>
    <p:sldId id="260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2BC"/>
    <a:srgbClr val="3ACA74"/>
    <a:srgbClr val="E5F8FB"/>
    <a:srgbClr val="1A92A2"/>
    <a:srgbClr val="C6F0F6"/>
    <a:srgbClr val="217945"/>
    <a:srgbClr val="227878"/>
    <a:srgbClr val="136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744" autoAdjust="0"/>
  </p:normalViewPr>
  <p:slideViewPr>
    <p:cSldViewPr snapToGrid="0" snapToObjects="1">
      <p:cViewPr varScale="1">
        <p:scale>
          <a:sx n="44" d="100"/>
          <a:sy n="44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breakdown of website project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31-4775-9FD0-F1814E112483}"/>
              </c:ext>
            </c:extLst>
          </c:dPt>
          <c:dPt>
            <c:idx val="1"/>
            <c:bubble3D val="0"/>
            <c:spPr>
              <a:solidFill>
                <a:srgbClr val="1A92A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31-4775-9FD0-F1814E112483}"/>
              </c:ext>
            </c:extLst>
          </c:dPt>
          <c:dPt>
            <c:idx val="2"/>
            <c:bubble3D val="0"/>
            <c:spPr>
              <a:solidFill>
                <a:srgbClr val="8AD2B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31-4775-9FD0-F1814E112483}"/>
              </c:ext>
            </c:extLst>
          </c:dPt>
          <c:dPt>
            <c:idx val="3"/>
            <c:bubble3D val="0"/>
            <c:spPr>
              <a:solidFill>
                <a:srgbClr val="3ACA7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31-4775-9FD0-F1814E112483}"/>
              </c:ext>
            </c:extLst>
          </c:dPt>
          <c:dPt>
            <c:idx val="4"/>
            <c:bubble3D val="0"/>
            <c:spPr>
              <a:solidFill>
                <a:srgbClr val="E5F8F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31-4775-9FD0-F1814E112483}"/>
              </c:ext>
            </c:extLst>
          </c:dPt>
          <c:dLbls>
            <c:dLbl>
              <c:idx val="0"/>
              <c:layout>
                <c:manualLayout>
                  <c:x val="-0.15264141590271091"/>
                  <c:y val="0.15403407022625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31-4775-9FD0-F1814E112483}"/>
                </c:ext>
                <c:ext xmlns:c15="http://schemas.microsoft.com/office/drawing/2012/chart" uri="{CE6537A1-D6FC-4f65-9D91-7224C49458BB}">
                  <c15:layout>
                    <c:manualLayout>
                      <c:w val="0.31757067329183808"/>
                      <c:h val="0.3348977250311521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4462468645817155E-2"/>
                  <c:y val="0.13509055135646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531-4775-9FD0-F1814E112483}"/>
                </c:ext>
                <c:ext xmlns:c15="http://schemas.microsoft.com/office/drawing/2012/chart" uri="{CE6537A1-D6FC-4f65-9D91-7224C49458BB}">
                  <c15:layout>
                    <c:manualLayout>
                      <c:w val="0.28852633593559618"/>
                      <c:h val="0.22089651076068756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Dealing with stakeholder requests</c:v>
                </c:pt>
                <c:pt idx="1">
                  <c:v>Dealing with content writers</c:v>
                </c:pt>
                <c:pt idx="2">
                  <c:v>Banging head on desk</c:v>
                </c:pt>
                <c:pt idx="3">
                  <c:v>Working on website</c:v>
                </c:pt>
                <c:pt idx="4">
                  <c:v>Re-doing work on website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</c:v>
                </c:pt>
                <c:pt idx="1">
                  <c:v>3.2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531-4775-9FD0-F1814E11248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A1DF-E381-4EB2-B50C-45A9764E7182}" type="datetimeFigureOut">
              <a:rPr lang="en-CA" smtClean="0"/>
              <a:t>14/05/2019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B80A-2DA3-4279-8000-4F5B74BE4A1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31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372280f53e75b1c4f3dc8e8ec3585def/085a77f8641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Mentimeter poll  </a:t>
            </a:r>
            <a:r>
              <a:rPr lang="en-CA" dirty="0" smtClean="0">
                <a:hlinkClick r:id="rId3"/>
              </a:rPr>
              <a:t>https://www.mentimeter.com/s/372280f53e75b1c4f3dc8e8ec3585def/085a77f86410</a:t>
            </a:r>
            <a:endParaRPr lang="en-US" sz="1200" baseline="0" dirty="0" smtClean="0"/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B80A-2DA3-4279-8000-4F5B74BE4A1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74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B80A-2DA3-4279-8000-4F5B74BE4A1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428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97F3-5112-4479-8430-2D442F342815}" type="slidenum">
              <a:rPr kumimoji="0" lang="en-C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4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B80A-2DA3-4279-8000-4F5B74BE4A1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62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*Give quick before/after of website**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https://alpha.research.utoronto.ca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B80A-2DA3-4279-8000-4F5B74BE4A1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52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FC735-A942-7F49-8FDF-8CBE2DE6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77FF0-130A-6C42-919F-845CCFE0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73990-35D9-0446-9B55-1EA8E0A8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518F3-EA57-A84D-B598-CD7F669DE00E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BAEB0-C03A-2641-BAED-7E54BDD1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2956B-3020-E046-A250-9AEA5C00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9EF5C-129B-244A-B20F-81C7E9FBCF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5AC340-6AA0-624D-ADC5-02411971D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E94B0-1664-344B-B5BB-E5A9CFD6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877548" cy="85803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2F8BC4-87EB-6F4C-BF5D-A77349450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351586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F8EA0-5092-B54F-B109-331675C1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77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3C6513-03D0-504A-88CE-8E34A9658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12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1"/>
            <a:ext cx="12192000" cy="909710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0293" y="2225040"/>
            <a:ext cx="10902463" cy="303276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Sample text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63D32F-1FC9-6943-9A59-2422E55E5FDB}"/>
              </a:ext>
            </a:extLst>
          </p:cNvPr>
          <p:cNvSpPr/>
          <p:nvPr userDrawn="1"/>
        </p:nvSpPr>
        <p:spPr>
          <a:xfrm>
            <a:off x="0" y="6345167"/>
            <a:ext cx="12192000" cy="512835"/>
          </a:xfrm>
          <a:prstGeom prst="rect">
            <a:avLst/>
          </a:prstGeom>
          <a:solidFill>
            <a:srgbClr val="002060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299491" y="6410179"/>
            <a:ext cx="14118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903B04-C5DB-9F46-BE83-43DBDA4E0394}" type="slidenum">
              <a:rPr lang="en-US" sz="13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63D32F-1FC9-6943-9A59-2422E55E5FDB}"/>
              </a:ext>
            </a:extLst>
          </p:cNvPr>
          <p:cNvSpPr/>
          <p:nvPr userDrawn="1"/>
        </p:nvSpPr>
        <p:spPr>
          <a:xfrm>
            <a:off x="-5259" y="6467985"/>
            <a:ext cx="12192000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294231" y="6483750"/>
            <a:ext cx="14118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903B04-C5DB-9F46-BE83-43DBDA4E0394}" type="slidenum">
              <a:rPr lang="en-US" sz="13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2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5126-8E64-434E-A639-2B46027B4A4D}" type="datetimeFigureOut">
              <a:rPr lang="en-CA"/>
              <a:pPr>
                <a:defRPr/>
              </a:pPr>
              <a:t>14/05/2019</a:t>
            </a:fld>
            <a:endParaRPr lang="en-CA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C69F-2FB4-4D0D-995E-9F73EB3A47C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0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B07DB-9E74-444C-8E4F-94B1AEC6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6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EC685A-1C1F-A14D-90AA-52CE45FD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302707"/>
            <a:ext cx="10922000" cy="4671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3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CCC2C5-0F16-104D-8E5C-963B3608A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D10EA-2259-EA4C-B22F-D2CDEC696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780" y="4374195"/>
            <a:ext cx="4308475" cy="836633"/>
          </a:xfrm>
        </p:spPr>
        <p:txBody>
          <a:bodyPr anchor="t" anchorCtr="1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777F9D9-0D28-B946-B9F7-543E7B60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0780" y="1515649"/>
            <a:ext cx="4308475" cy="26680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4AF51-ECC0-CC4A-B650-6FA3FF1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56D0E0-2711-CE4E-B0EE-4513A4723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1" y="1415441"/>
            <a:ext cx="5393499" cy="4446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441"/>
            <a:ext cx="5393498" cy="4446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5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36369-973D-784B-A80C-E1A69C2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94EC8-8588-164D-AEA0-9F8C376BD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ADFF9-2F12-784F-AAE3-4EA7A342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696574" cy="883085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4BB71-118A-F448-A5A5-549E5EEC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35158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7D3CC8-9986-B542-AA48-3479F3182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2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C00EA-E55C-674B-9E37-3B7AB667DF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461170-925C-B540-9262-729FF21A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385445"/>
            <a:ext cx="10922000" cy="91503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5CC43-B8E8-A646-AA84-BD13C40E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0" y="1835785"/>
            <a:ext cx="10922000" cy="41382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1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F957-3BC2-4A01-B419-A083CAD3248D}" type="datetimeFigureOut">
              <a:rPr lang="en-CA" smtClean="0"/>
              <a:t>14/05/2019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8F10-63DD-40DF-B396-0B3F3551E859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bbble.com/shots/5529321-Happy-Unicor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5EF92-7268-C244-96EA-72D60F8A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 Yano</a:t>
            </a:r>
            <a:br>
              <a:rPr lang="en-US" dirty="0" smtClean="0"/>
            </a:br>
            <a:r>
              <a:rPr lang="en-US" b="0" dirty="0" smtClean="0"/>
              <a:t>Training Specialist, B.Ed., PMP</a:t>
            </a:r>
            <a:endParaRPr lang="en-US" b="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8"/>
          <a:stretch/>
        </p:blipFill>
        <p:spPr>
          <a:xfrm>
            <a:off x="4646814" y="1467697"/>
            <a:ext cx="2884105" cy="28299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5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430" y="368178"/>
            <a:ext cx="10922000" cy="1441407"/>
          </a:xfrm>
        </p:spPr>
        <p:txBody>
          <a:bodyPr>
            <a:noAutofit/>
          </a:bodyPr>
          <a:lstStyle/>
          <a:p>
            <a:pPr algn="ctr"/>
            <a:r>
              <a:rPr lang="en-US" sz="4000" b="0" spc="600" dirty="0" smtClean="0">
                <a:latin typeface="Impact" panose="020B0806030902050204" pitchFamily="34" charset="0"/>
              </a:rPr>
              <a:t>THE MISSION:</a:t>
            </a:r>
            <a:br>
              <a:rPr lang="en-US" sz="4000" b="0" spc="600" dirty="0" smtClean="0">
                <a:latin typeface="Impact" panose="020B0806030902050204" pitchFamily="34" charset="0"/>
              </a:rPr>
            </a:br>
            <a:r>
              <a:rPr lang="en-CA" sz="4000" b="0" spc="600" dirty="0" smtClean="0">
                <a:solidFill>
                  <a:srgbClr val="1A92A2"/>
                </a:solidFill>
                <a:latin typeface="Impact" panose="020B0806030902050204" pitchFamily="34" charset="0"/>
              </a:rPr>
              <a:t>Complete </a:t>
            </a:r>
            <a:r>
              <a:rPr lang="en-CA" sz="4000" b="0" spc="600" dirty="0">
                <a:solidFill>
                  <a:srgbClr val="1A92A2"/>
                </a:solidFill>
                <a:latin typeface="Impact" panose="020B0806030902050204" pitchFamily="34" charset="0"/>
              </a:rPr>
              <a:t>overhaul </a:t>
            </a:r>
            <a:r>
              <a:rPr lang="en-CA" sz="4000" b="0" spc="600" dirty="0" smtClean="0">
                <a:solidFill>
                  <a:srgbClr val="1A92A2"/>
                </a:solidFill>
                <a:latin typeface="Impact" panose="020B0806030902050204" pitchFamily="34" charset="0"/>
              </a:rPr>
              <a:t>of the </a:t>
            </a:r>
            <a:r>
              <a:rPr lang="en-CA" sz="4000" b="0" spc="600" dirty="0">
                <a:solidFill>
                  <a:srgbClr val="1A92A2"/>
                </a:solidFill>
                <a:latin typeface="Impact" panose="020B0806030902050204" pitchFamily="34" charset="0"/>
              </a:rPr>
              <a:t>VPRI website</a:t>
            </a:r>
            <a:endParaRPr lang="en-US" sz="4000" b="0" spc="600" dirty="0">
              <a:solidFill>
                <a:srgbClr val="1A92A2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1C606-6676-F140-8812-F2D2EC45B5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430" y="2038186"/>
            <a:ext cx="10922000" cy="165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dirty="0" smtClean="0"/>
              <a:t>Goal</a:t>
            </a:r>
            <a:endParaRPr lang="en-CA" sz="2600" b="1" dirty="0"/>
          </a:p>
          <a:p>
            <a:pPr marL="0" indent="0">
              <a:buNone/>
            </a:pPr>
            <a:r>
              <a:rPr lang="en-CA" sz="2600" dirty="0"/>
              <a:t>Improve user experience -</a:t>
            </a:r>
            <a:r>
              <a:rPr lang="en-CA" sz="2600" dirty="0" smtClean="0"/>
              <a:t> modernize </a:t>
            </a:r>
            <a:r>
              <a:rPr lang="en-CA" sz="2600" dirty="0"/>
              <a:t>navigation, design, features, &amp;</a:t>
            </a:r>
            <a:r>
              <a:rPr lang="en-CA" sz="2600" dirty="0" smtClean="0"/>
              <a:t> </a:t>
            </a:r>
            <a:r>
              <a:rPr lang="en-CA" sz="2600" dirty="0"/>
              <a:t>content organization </a:t>
            </a:r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430" y="3683567"/>
            <a:ext cx="11074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a few components: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with external web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Optimizing website as knowledge &amp; service resource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Updating content</a:t>
            </a:r>
          </a:p>
          <a:p>
            <a:endParaRPr lang="en-CA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968" y="487614"/>
            <a:ext cx="10922000" cy="914400"/>
          </a:xfrm>
        </p:spPr>
        <p:txBody>
          <a:bodyPr>
            <a:normAutofit fontScale="90000"/>
          </a:bodyPr>
          <a:lstStyle/>
          <a:p>
            <a:r>
              <a:rPr lang="en-CA" b="0" spc="300" dirty="0" smtClean="0">
                <a:solidFill>
                  <a:prstClr val="black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OF T RESEARCH &amp; INNOVATION</a:t>
            </a:r>
            <a:br>
              <a:rPr lang="en-CA" b="0" spc="300" dirty="0" smtClean="0">
                <a:solidFill>
                  <a:prstClr val="black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b="0" spc="3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4894" y="1139109"/>
            <a:ext cx="3609607" cy="4347291"/>
            <a:chOff x="554894" y="1139109"/>
            <a:chExt cx="3609607" cy="4347291"/>
          </a:xfrm>
        </p:grpSpPr>
        <p:sp>
          <p:nvSpPr>
            <p:cNvPr id="13" name="Rectangle 12"/>
            <p:cNvSpPr/>
            <p:nvPr/>
          </p:nvSpPr>
          <p:spPr>
            <a:xfrm>
              <a:off x="555968" y="1139109"/>
              <a:ext cx="3608532" cy="1573944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CA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44" y="1326937"/>
              <a:ext cx="731520" cy="7315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418" y="2066723"/>
              <a:ext cx="29322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CA" sz="2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Funding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4894" y="2713052"/>
              <a:ext cx="3609607" cy="2773348"/>
            </a:xfrm>
            <a:prstGeom prst="rect">
              <a:avLst/>
            </a:prstGeom>
            <a:solidFill>
              <a:srgbClr val="E5F8FB"/>
            </a:solidFill>
            <a:ln>
              <a:solidFill>
                <a:srgbClr val="E5F8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r>
                <a:rPr lang="en-CA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</a:t>
              </a:r>
              <a:endParaRPr lang="en-CA" sz="2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$500M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funding awarded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2,800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principal investigators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9,000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funds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300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 private sector partners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77523" y="1139109"/>
            <a:ext cx="3583953" cy="4347291"/>
            <a:chOff x="4377523" y="1139109"/>
            <a:chExt cx="3583953" cy="4347291"/>
          </a:xfrm>
        </p:grpSpPr>
        <p:sp>
          <p:nvSpPr>
            <p:cNvPr id="15" name="Rectangle 14"/>
            <p:cNvSpPr/>
            <p:nvPr/>
          </p:nvSpPr>
          <p:spPr>
            <a:xfrm>
              <a:off x="4377523" y="1139109"/>
              <a:ext cx="3569200" cy="1598324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CA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864" y="1297269"/>
              <a:ext cx="724870" cy="7315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24423" y="2128278"/>
              <a:ext cx="3537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CA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Innovation &amp; Entrepreneurship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77524" y="2713053"/>
              <a:ext cx="3569200" cy="2773347"/>
            </a:xfrm>
            <a:prstGeom prst="rect">
              <a:avLst/>
            </a:prstGeom>
            <a:solidFill>
              <a:srgbClr val="E5F8FB"/>
            </a:solidFill>
            <a:ln>
              <a:solidFill>
                <a:srgbClr val="E5F8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CA" sz="2000" dirty="0" smtClean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invention disclosures</a:t>
              </a: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commercialization projects</a:t>
              </a: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300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 student-led start-up teams/companies</a:t>
              </a: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160M annual start-up investments and sales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9747" y="1139109"/>
            <a:ext cx="3872550" cy="4347290"/>
            <a:chOff x="8159747" y="1139109"/>
            <a:chExt cx="3872550" cy="4347290"/>
          </a:xfrm>
        </p:grpSpPr>
        <p:sp>
          <p:nvSpPr>
            <p:cNvPr id="14" name="Rectangle 13"/>
            <p:cNvSpPr/>
            <p:nvPr/>
          </p:nvSpPr>
          <p:spPr>
            <a:xfrm>
              <a:off x="8159747" y="1139109"/>
              <a:ext cx="3657600" cy="1598324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CA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2411" y="1283274"/>
              <a:ext cx="694606" cy="73152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561737" y="2097500"/>
              <a:ext cx="347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CA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Oversight &amp; Compliance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9747" y="2713052"/>
              <a:ext cx="3657600" cy="2773347"/>
            </a:xfrm>
            <a:prstGeom prst="rect">
              <a:avLst/>
            </a:prstGeom>
            <a:solidFill>
              <a:srgbClr val="E5F8FB"/>
            </a:solidFill>
            <a:ln>
              <a:solidFill>
                <a:srgbClr val="E5F8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CA" sz="2000" dirty="0" smtClean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8,900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reports</a:t>
              </a: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1,600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human ethics </a:t>
              </a: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protocols</a:t>
              </a:r>
            </a:p>
            <a:p>
              <a:pPr marL="342900" indent="-342900" defTabSz="685800">
                <a:buFont typeface="Arial" panose="020B0604020202020204" pitchFamily="34" charset="0"/>
                <a:buChar char="•"/>
              </a:pPr>
              <a:r>
                <a:rPr lang="en-CA" sz="2000" dirty="0" smtClean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430 </a:t>
              </a:r>
              <a:r>
                <a:rPr lang="en-CA" sz="2000" dirty="0">
                  <a:solidFill>
                    <a:srgbClr val="E7E6E6">
                      <a:lumMod val="2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animal ethics protocols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6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FA8DE-45CE-DC4A-BD27-9E7D4C26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pc="300" dirty="0" smtClean="0">
                <a:latin typeface="Impact" panose="020B0806030902050204" pitchFamily="34" charset="0"/>
              </a:rPr>
              <a:t>CHALLENGES</a:t>
            </a:r>
            <a:endParaRPr lang="en-US" b="0" spc="300" dirty="0">
              <a:latin typeface="Impact" panose="020B080603090205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58506"/>
              </p:ext>
            </p:extLst>
          </p:nvPr>
        </p:nvGraphicFramePr>
        <p:xfrm>
          <a:off x="6780236" y="819516"/>
          <a:ext cx="4436011" cy="455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815" y="1785530"/>
            <a:ext cx="606083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web </a:t>
            </a:r>
            <a:r>
              <a:rPr lang="en-CA" sz="2800" b="1" dirty="0" smtClean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  <a:endParaRPr lang="en-CA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CA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of T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Optimizing </a:t>
            </a:r>
            <a:r>
              <a:rPr lang="en-CA" sz="2800" b="1" dirty="0" smtClean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endParaRPr lang="en-CA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CA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Audience needs, volume of information, establishing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Updating </a:t>
            </a:r>
            <a:r>
              <a:rPr lang="en-CA" sz="2800" b="1" dirty="0" smtClean="0">
                <a:solidFill>
                  <a:srgbClr val="1A9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  <a:endParaRPr lang="en-CA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CA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 pages, 31 SMEs</a:t>
            </a:r>
          </a:p>
          <a:p>
            <a:endParaRPr lang="en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0920" y="5413192"/>
            <a:ext cx="581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breakdown of website project</a:t>
            </a:r>
            <a:endParaRPr lang="en-C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pc="600" dirty="0" smtClean="0">
                <a:latin typeface="Impact" panose="020B0806030902050204" pitchFamily="34" charset="0"/>
              </a:rPr>
              <a:t>OUTCOME &amp; LEARNINGS</a:t>
            </a:r>
            <a:endParaRPr lang="en-US" b="0" spc="6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1C606-6676-F140-8812-F2D2EC45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34" y="1600201"/>
            <a:ext cx="6966309" cy="4373880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solidFill>
                  <a:srgbClr val="1A92A2"/>
                </a:solidFill>
              </a:rPr>
              <a:t>Project </a:t>
            </a:r>
            <a:r>
              <a:rPr lang="en-CA" b="1" dirty="0" smtClean="0">
                <a:solidFill>
                  <a:srgbClr val="1A92A2"/>
                </a:solidFill>
              </a:rPr>
              <a:t>management</a:t>
            </a:r>
            <a:endParaRPr lang="en-CA" dirty="0" smtClean="0"/>
          </a:p>
          <a:p>
            <a:pPr marL="457200" lvl="1" indent="0">
              <a:buNone/>
            </a:pPr>
            <a:r>
              <a:rPr lang="en-CA" sz="2400" dirty="0" smtClean="0"/>
              <a:t>Dedicated Project Manager</a:t>
            </a:r>
          </a:p>
          <a:p>
            <a:pPr marL="0" indent="0">
              <a:buNone/>
            </a:pPr>
            <a:endParaRPr lang="en-CA" sz="1000" dirty="0" smtClean="0"/>
          </a:p>
          <a:p>
            <a:r>
              <a:rPr lang="en-CA" b="1" dirty="0">
                <a:solidFill>
                  <a:srgbClr val="1A92A2"/>
                </a:solidFill>
              </a:rPr>
              <a:t>External web </a:t>
            </a:r>
            <a:r>
              <a:rPr lang="en-CA" b="1" dirty="0" smtClean="0">
                <a:solidFill>
                  <a:srgbClr val="1A92A2"/>
                </a:solidFill>
              </a:rPr>
              <a:t>agency</a:t>
            </a:r>
            <a:endParaRPr lang="en-CA" dirty="0"/>
          </a:p>
          <a:p>
            <a:pPr marL="457200" lvl="1" indent="0">
              <a:buNone/>
            </a:pPr>
            <a:r>
              <a:rPr lang="en-CA" sz="2400" dirty="0" smtClean="0"/>
              <a:t>Invest time in learning curve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b="1" dirty="0">
                <a:solidFill>
                  <a:srgbClr val="1A92A2"/>
                </a:solidFill>
              </a:rPr>
              <a:t>Optimizing </a:t>
            </a:r>
            <a:r>
              <a:rPr lang="en-CA" b="1" dirty="0" smtClean="0">
                <a:solidFill>
                  <a:srgbClr val="1A92A2"/>
                </a:solidFill>
              </a:rPr>
              <a:t>website</a:t>
            </a:r>
            <a:endParaRPr lang="en-CA" dirty="0"/>
          </a:p>
          <a:p>
            <a:pPr marL="457200" lvl="1" indent="0">
              <a:buNone/>
            </a:pPr>
            <a:r>
              <a:rPr lang="en-CA" sz="2400" dirty="0" smtClean="0"/>
              <a:t>External resources, formalize processes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b="1" dirty="0">
                <a:solidFill>
                  <a:srgbClr val="1A92A2"/>
                </a:solidFill>
              </a:rPr>
              <a:t>Content </a:t>
            </a:r>
            <a:r>
              <a:rPr lang="en-CA" b="1" dirty="0" smtClean="0">
                <a:solidFill>
                  <a:srgbClr val="1A92A2"/>
                </a:solidFill>
              </a:rPr>
              <a:t>update</a:t>
            </a:r>
            <a:endParaRPr lang="en-CA" dirty="0"/>
          </a:p>
          <a:p>
            <a:pPr marL="457200" lvl="1" indent="0">
              <a:buNone/>
            </a:pPr>
            <a:r>
              <a:rPr lang="en-CA" sz="2400" dirty="0" smtClean="0"/>
              <a:t>Central online editing pipeline, editors, teams </a:t>
            </a:r>
            <a:endParaRPr lang="en-CA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2472"/>
          <a:stretch/>
        </p:blipFill>
        <p:spPr>
          <a:xfrm>
            <a:off x="7578643" y="1600201"/>
            <a:ext cx="4113953" cy="2549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9452" y="3614741"/>
            <a:ext cx="397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spc="300" dirty="0" smtClean="0">
                <a:latin typeface="Impact" panose="020B0806030902050204" pitchFamily="34" charset="0"/>
              </a:rPr>
              <a:t>I learned something!</a:t>
            </a:r>
            <a:endParaRPr lang="en-CA" sz="2400" spc="3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643" y="4226267"/>
            <a:ext cx="440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Credit: </a:t>
            </a:r>
            <a:r>
              <a:rPr lang="en-C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Alfrey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Davilla</a:t>
            </a:r>
            <a:endParaRPr lang="en-C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CA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https://dribbble.com/shots/5529321-Happy-Unicorn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2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197</Words>
  <Application>Microsoft Office PowerPoint</Application>
  <PresentationFormat>Widescreen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Open Sans</vt:lpstr>
      <vt:lpstr>Verdana</vt:lpstr>
      <vt:lpstr>Office Theme</vt:lpstr>
      <vt:lpstr>Custom Design</vt:lpstr>
      <vt:lpstr>PowerPoint Presentation</vt:lpstr>
      <vt:lpstr>Emi Yano Training Specialist, B.Ed., PMP</vt:lpstr>
      <vt:lpstr>THE MISSION: Complete overhaul of the VPRI website</vt:lpstr>
      <vt:lpstr>U OF T RESEARCH &amp; INNOVATION </vt:lpstr>
      <vt:lpstr>CHALLENGES</vt:lpstr>
      <vt:lpstr>OUTCOME &amp; LEARNINGS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Larysa Woloszansky</cp:lastModifiedBy>
  <cp:revision>38</cp:revision>
  <dcterms:created xsi:type="dcterms:W3CDTF">2019-05-07T16:47:56Z</dcterms:created>
  <dcterms:modified xsi:type="dcterms:W3CDTF">2019-05-14T16:04:35Z</dcterms:modified>
</cp:coreProperties>
</file>